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31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18" r:id="rId23"/>
    <p:sldId id="321" r:id="rId24"/>
    <p:sldId id="322" r:id="rId25"/>
    <p:sldId id="333" r:id="rId26"/>
    <p:sldId id="335" r:id="rId27"/>
    <p:sldId id="336" r:id="rId28"/>
    <p:sldId id="332" r:id="rId29"/>
    <p:sldId id="338" r:id="rId30"/>
    <p:sldId id="337" r:id="rId31"/>
    <p:sldId id="339" r:id="rId32"/>
    <p:sldId id="324" r:id="rId33"/>
    <p:sldId id="319" r:id="rId34"/>
    <p:sldId id="323" r:id="rId35"/>
    <p:sldId id="320" r:id="rId36"/>
    <p:sldId id="325" r:id="rId37"/>
    <p:sldId id="326" r:id="rId38"/>
    <p:sldId id="327" r:id="rId39"/>
    <p:sldId id="328" r:id="rId40"/>
    <p:sldId id="329" r:id="rId41"/>
    <p:sldId id="330" r:id="rId42"/>
    <p:sldId id="331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679" autoAdjust="0"/>
  </p:normalViewPr>
  <p:slideViewPr>
    <p:cSldViewPr>
      <p:cViewPr varScale="1">
        <p:scale>
          <a:sx n="72" d="100"/>
          <a:sy n="72" d="100"/>
        </p:scale>
        <p:origin x="-167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3FF13-F914-424E-B3C1-46E51D713FE3}" type="datetimeFigureOut">
              <a:rPr lang="en-US" smtClean="0"/>
              <a:pPr/>
              <a:t>12/7/2020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4FBC2-A474-48D6-B7FC-EDA3992A2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18ABE1-E820-4A2D-9ED9-6DF2B24048F8}" type="slidenum">
              <a:rPr lang="en-US"/>
              <a:pPr/>
              <a:t>14</a:t>
            </a:fld>
            <a:endParaRPr 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4FBC2-A474-48D6-B7FC-EDA3992A28B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4FBC2-A474-48D6-B7FC-EDA3992A28B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4FBC2-A474-48D6-B7FC-EDA3992A28B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4FBC2-A474-48D6-B7FC-EDA3992A28B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4FBC2-A474-48D6-B7FC-EDA3992A28B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7" name="Line 57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solidFill>
                <a:srgbClr val="003D62"/>
              </a:solidFill>
              <a:latin typeface="Tahoma" pitchFamily="34" charset="0"/>
              <a:ea typeface="新細明體" pitchFamily="18" charset="-120"/>
            </a:endParaRPr>
          </a:p>
        </p:txBody>
      </p:sp>
      <p:grpSp>
        <p:nvGrpSpPr>
          <p:cNvPr id="2" name="Group 58"/>
          <p:cNvGrpSpPr>
            <a:grpSpLocks/>
          </p:cNvGrpSpPr>
          <p:nvPr userDrawn="1"/>
        </p:nvGrpSpPr>
        <p:grpSpPr bwMode="auto">
          <a:xfrm>
            <a:off x="4763" y="887413"/>
            <a:ext cx="6654800" cy="2851150"/>
            <a:chOff x="3" y="559"/>
            <a:chExt cx="4192" cy="1796"/>
          </a:xfrm>
        </p:grpSpPr>
        <p:sp>
          <p:nvSpPr>
            <p:cNvPr id="10299" name="Line 59"/>
            <p:cNvSpPr>
              <a:spLocks noChangeShapeType="1"/>
            </p:cNvSpPr>
            <p:nvPr userDrawn="1"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300" name="Line 60"/>
            <p:cNvSpPr>
              <a:spLocks noChangeShapeType="1"/>
            </p:cNvSpPr>
            <p:nvPr userDrawn="1"/>
          </p:nvSpPr>
          <p:spPr bwMode="ltGray">
            <a:xfrm flipH="1" flipV="1">
              <a:off x="3" y="1924"/>
              <a:ext cx="32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301" name="Line 61"/>
            <p:cNvSpPr>
              <a:spLocks noChangeShapeType="1"/>
            </p:cNvSpPr>
            <p:nvPr userDrawn="1"/>
          </p:nvSpPr>
          <p:spPr bwMode="ltGray">
            <a:xfrm flipH="1" flipV="1">
              <a:off x="384" y="938"/>
              <a:ext cx="38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302" name="Arc 62"/>
            <p:cNvSpPr>
              <a:spLocks/>
            </p:cNvSpPr>
            <p:nvPr userDrawn="1"/>
          </p:nvSpPr>
          <p:spPr bwMode="ltGray">
            <a:xfrm rot="16200000" flipH="1">
              <a:off x="426" y="860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  <p:grpSp>
        <p:nvGrpSpPr>
          <p:cNvPr id="3" name="Group 63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304" name="Line 64"/>
            <p:cNvSpPr>
              <a:spLocks noChangeShapeType="1"/>
            </p:cNvSpPr>
            <p:nvPr userDrawn="1"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305" name="Line 65"/>
            <p:cNvSpPr>
              <a:spLocks noChangeShapeType="1"/>
            </p:cNvSpPr>
            <p:nvPr userDrawn="1"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306" name="Arc 66"/>
            <p:cNvSpPr>
              <a:spLocks/>
            </p:cNvSpPr>
            <p:nvPr userDrawn="1"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103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sr-Latn-CS" altLang="zh-TW"/>
              <a:t>TITLE</a:t>
            </a:r>
            <a:endParaRPr lang="en-US" altLang="zh-TW"/>
          </a:p>
        </p:txBody>
      </p:sp>
      <p:sp>
        <p:nvSpPr>
          <p:cNvPr id="103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sr-Latn-CS" altLang="zh-TW"/>
              <a:t>Subtitle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304800"/>
            <a:ext cx="1943100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304800"/>
            <a:ext cx="5681663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828" y="304800"/>
            <a:ext cx="8052636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608512"/>
          </a:xfrm>
        </p:spPr>
        <p:txBody>
          <a:bodyPr/>
          <a:lstStyle>
            <a:lvl2pPr>
              <a:defRPr sz="2200" baseline="0"/>
            </a:lvl2pPr>
            <a:lvl3pPr>
              <a:defRPr sz="2000" baseline="0"/>
            </a:lvl3pPr>
            <a:lvl4pPr>
              <a:buFont typeface="Arial" pitchFamily="34" charset="0"/>
              <a:buChar char="•"/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4" name="Line 58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solidFill>
                <a:srgbClr val="003D62"/>
              </a:solidFill>
              <a:latin typeface="Tahoma" pitchFamily="34" charset="0"/>
              <a:ea typeface="新細明體" pitchFamily="18" charset="-120"/>
            </a:endParaRPr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9276" name="Line 60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9277" name="Line 61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9278" name="Arc 62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rgbClr val="003D62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9279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TITLE</a:t>
            </a:r>
            <a:endParaRPr lang="en-US" altLang="zh-TW" smtClean="0"/>
          </a:p>
        </p:txBody>
      </p:sp>
      <p:sp>
        <p:nvSpPr>
          <p:cNvPr id="9280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773238"/>
            <a:ext cx="7772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Word</a:t>
            </a:r>
            <a:endParaRPr lang="en-US" altLang="zh-TW" smtClean="0"/>
          </a:p>
          <a:p>
            <a:pPr lvl="1"/>
            <a:r>
              <a:rPr lang="sr-Latn-CS" altLang="zh-TW" smtClean="0"/>
              <a:t>Word</a:t>
            </a:r>
          </a:p>
          <a:p>
            <a:pPr lvl="2"/>
            <a:r>
              <a:rPr lang="sr-Latn-CS" altLang="zh-TW" smtClean="0"/>
              <a:t>Word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3960440"/>
          </a:xfrm>
        </p:spPr>
        <p:txBody>
          <a:bodyPr>
            <a:noAutofit/>
          </a:bodyPr>
          <a:lstStyle/>
          <a:p>
            <a:r>
              <a:rPr lang="sr-Cyrl-RS" sz="3200" b="0" dirty="0" smtClean="0"/>
              <a:t>ВЕЖБЕ:</a:t>
            </a:r>
            <a:r>
              <a:rPr lang="sr-Cyrl-RS" sz="3200" dirty="0" smtClean="0"/>
              <a:t/>
            </a:r>
            <a:br>
              <a:rPr lang="sr-Cyrl-RS" sz="3200" dirty="0" smtClean="0"/>
            </a:br>
            <a:r>
              <a:rPr lang="sr-Cyrl-RS" sz="3200" dirty="0" smtClean="0"/>
              <a:t>ПРИМЕНА НСАИЛ И ПАРАЦЕТАМОЛА У ТЕРАПИЈИ БОЛА</a:t>
            </a:r>
            <a:r>
              <a:rPr lang="sr-Cyrl-RS" sz="3200" b="0" dirty="0" smtClean="0"/>
              <a:t/>
            </a:r>
            <a:br>
              <a:rPr lang="sr-Cyrl-RS" sz="3200" b="0" dirty="0" smtClean="0"/>
            </a:br>
            <a:r>
              <a:rPr lang="sr-Cyrl-RS" sz="3200" b="0" dirty="0" smtClean="0"/>
              <a:t>клинички проблеми:</a:t>
            </a:r>
            <a:br>
              <a:rPr lang="sr-Cyrl-RS" sz="3200" b="0" dirty="0" smtClean="0"/>
            </a:br>
            <a:r>
              <a:rPr lang="sr-Cyrl-RS" sz="2800" b="0" dirty="0" smtClean="0"/>
              <a:t>1. Ренална колика</a:t>
            </a:r>
            <a:br>
              <a:rPr lang="sr-Cyrl-RS" sz="2800" b="0" dirty="0" smtClean="0"/>
            </a:br>
            <a:r>
              <a:rPr lang="sr-Cyrl-RS" sz="2800" b="0" dirty="0" smtClean="0"/>
              <a:t>2. Мигрена</a:t>
            </a:r>
            <a:br>
              <a:rPr lang="sr-Cyrl-RS" sz="2800" b="0" dirty="0" smtClean="0"/>
            </a:br>
            <a:r>
              <a:rPr lang="sr-Cyrl-RS" sz="2800" b="0" dirty="0" smtClean="0"/>
              <a:t>3. Предозирање парацетамолом</a:t>
            </a:r>
            <a:br>
              <a:rPr lang="sr-Cyrl-RS" sz="2800" b="0" dirty="0" smtClean="0"/>
            </a:br>
            <a:r>
              <a:rPr lang="sr-Cyrl-RS" sz="2800" b="0" dirty="0" smtClean="0"/>
              <a:t>4. Предозирање аспирином</a:t>
            </a:r>
            <a:endParaRPr lang="en-US" sz="2800" b="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35696" y="5517232"/>
            <a:ext cx="6400800" cy="528464"/>
          </a:xfrm>
        </p:spPr>
        <p:txBody>
          <a:bodyPr/>
          <a:lstStyle/>
          <a:p>
            <a:pPr algn="r"/>
            <a:r>
              <a:rPr lang="sr-Cyrl-RS" dirty="0" smtClean="0"/>
              <a:t>Проф. др Наташа Ђорђевић</a:t>
            </a:r>
          </a:p>
          <a:p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974" y="2052638"/>
            <a:ext cx="8568506" cy="2683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ГЛАВОБОЉА</a:t>
            </a:r>
            <a:endParaRPr lang="en-US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CS" dirty="0"/>
              <a:t>Подела:</a:t>
            </a:r>
          </a:p>
          <a:p>
            <a:pPr lvl="1"/>
            <a:r>
              <a:rPr lang="sr-Cyrl-CS" dirty="0"/>
              <a:t>Примарна </a:t>
            </a:r>
          </a:p>
          <a:p>
            <a:pPr lvl="2"/>
            <a:r>
              <a:rPr lang="sr-Cyrl-CS" dirty="0"/>
              <a:t>Главобоља тензионог типа </a:t>
            </a:r>
          </a:p>
          <a:p>
            <a:pPr lvl="3"/>
            <a:r>
              <a:rPr lang="sr-Cyrl-CS" dirty="0"/>
              <a:t>Мишићна контракција у основи</a:t>
            </a:r>
          </a:p>
          <a:p>
            <a:pPr lvl="3"/>
            <a:r>
              <a:rPr lang="sr-Cyrl-CS" dirty="0"/>
              <a:t>Најзаступљенија (једногодишња преваленца до 90%!)</a:t>
            </a:r>
          </a:p>
          <a:p>
            <a:pPr lvl="3"/>
            <a:r>
              <a:rPr lang="sr-Cyrl-CS" dirty="0"/>
              <a:t>Чешћа код жена, може бити епизодична (око 3 напада недељно) или хронична (најмање 15 напада месечно)</a:t>
            </a:r>
          </a:p>
          <a:p>
            <a:pPr lvl="2"/>
            <a:r>
              <a:rPr lang="sr-Cyrl-CS" dirty="0"/>
              <a:t>Кластер и тригеминална аутономна главобоља</a:t>
            </a:r>
          </a:p>
          <a:p>
            <a:pPr lvl="3"/>
            <a:r>
              <a:rPr lang="sr-Cyrl-CS" dirty="0"/>
              <a:t>Најређе и најтеже, чешће код мушкараца</a:t>
            </a:r>
          </a:p>
          <a:p>
            <a:pPr lvl="3"/>
            <a:r>
              <a:rPr lang="sr-Cyrl-CS" dirty="0"/>
              <a:t>Изразит бол једнострано, у серијама трајања до месец дана, ремисије трају месецима или годинама</a:t>
            </a:r>
          </a:p>
          <a:p>
            <a:pPr lvl="2"/>
            <a:r>
              <a:rPr lang="sr-Cyrl-CS" dirty="0"/>
              <a:t>Мигрена</a:t>
            </a:r>
          </a:p>
          <a:p>
            <a:pPr lvl="1"/>
            <a:r>
              <a:rPr lang="sr-Cyrl-CS" dirty="0"/>
              <a:t>Секундарна</a:t>
            </a:r>
          </a:p>
          <a:p>
            <a:pPr lvl="2"/>
            <a:r>
              <a:rPr lang="sr-Cyrl-CS" dirty="0"/>
              <a:t>Последица другог обољења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МИГРЕНА</a:t>
            </a:r>
            <a:endParaRPr lang="en-US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5899"/>
            <a:ext cx="8362950" cy="4897437"/>
          </a:xfrm>
        </p:spPr>
        <p:txBody>
          <a:bodyPr/>
          <a:lstStyle/>
          <a:p>
            <a:r>
              <a:rPr lang="sr-Cyrl-CS" sz="1800" b="1" dirty="0">
                <a:solidFill>
                  <a:srgbClr val="000066"/>
                </a:solidFill>
              </a:rPr>
              <a:t>Мигрена је врста умерене до тешке рекурентне примарне главобоље која омета нормално функционисање и подразумева гастроинтестиналне, неуролошке и аутономне симптоме. </a:t>
            </a:r>
          </a:p>
          <a:p>
            <a:r>
              <a:rPr lang="sr-Cyrl-CS" sz="1800" dirty="0"/>
              <a:t>Патофизиологија</a:t>
            </a:r>
          </a:p>
          <a:p>
            <a:pPr lvl="1"/>
            <a:r>
              <a:rPr lang="sr-Cyrl-CS" sz="1800" dirty="0"/>
              <a:t>Недовољно истражена, највероватније укључује више механизама, при чему неуролошке промене узрокују секундарне промене у перфузији мозга (поремећај ослобађања неуротрансмитера у деловима можданог стабла који регулишу васкуларизацију мозга и пренос сигнала бола, улога серотонинских рецептора)</a:t>
            </a:r>
          </a:p>
          <a:p>
            <a:pPr lvl="1"/>
            <a:r>
              <a:rPr lang="sr-Cyrl-CS" sz="1800" dirty="0"/>
              <a:t>Склоност се наслеђује мултигенски, под утицајем окидача</a:t>
            </a:r>
          </a:p>
          <a:p>
            <a:pPr lvl="1"/>
            <a:r>
              <a:rPr lang="ru-RU" sz="1800" dirty="0"/>
              <a:t>Јавља се између 10. и 30. године (највећа преваленца између 35. и 45-те), у 75% случајева у питању су жене, временом може губити на интензитету и учесталости напада</a:t>
            </a:r>
            <a:endParaRPr lang="sr-Cyrl-CS" sz="1800" dirty="0"/>
          </a:p>
          <a:p>
            <a:r>
              <a:rPr lang="sr-Cyrl-CS" sz="1800" dirty="0"/>
              <a:t>Подела:</a:t>
            </a:r>
          </a:p>
          <a:p>
            <a:pPr lvl="1"/>
            <a:r>
              <a:rPr lang="sr-Cyrl-CS" sz="1800" dirty="0"/>
              <a:t>Мигрена без ауре</a:t>
            </a:r>
          </a:p>
          <a:p>
            <a:pPr lvl="1"/>
            <a:r>
              <a:rPr lang="sr-Cyrl-CS" sz="1800" dirty="0"/>
              <a:t>Мигрена са ауром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МИГРЕНА</a:t>
            </a: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/>
              <a:t>Клиничка слика</a:t>
            </a:r>
          </a:p>
          <a:p>
            <a:pPr lvl="1"/>
            <a:r>
              <a:rPr lang="sr-Cyrl-CS" dirty="0"/>
              <a:t>Рекурентне епизоде пулсирајућег бола, често једнострано</a:t>
            </a:r>
          </a:p>
          <a:p>
            <a:pPr lvl="2"/>
            <a:r>
              <a:rPr lang="sr-Cyrl-CS" dirty="0"/>
              <a:t>Врло често се јављају и мучнина и повраћање, као и преосетљивост на светлосне, звучне и кинетичке дражи</a:t>
            </a:r>
          </a:p>
          <a:p>
            <a:pPr lvl="1"/>
            <a:r>
              <a:rPr lang="sr-Cyrl-CS" dirty="0"/>
              <a:t>Продроми се могу јавити код до 60% пацијената у сатима или данима као симптоми који претходе нападу</a:t>
            </a:r>
          </a:p>
          <a:p>
            <a:pPr lvl="2"/>
            <a:r>
              <a:rPr lang="sr-Cyrl-CS" dirty="0"/>
              <a:t>Неуролошки: фонофобија, фотофобија, хиперосмија, недостатак концентрације</a:t>
            </a:r>
          </a:p>
          <a:p>
            <a:pPr lvl="2"/>
            <a:r>
              <a:rPr lang="sr-Cyrl-CS" dirty="0"/>
              <a:t>Психолошки: узнемиреност, депресија, еуфорија, раздражљивост, умор, хиперактивност, немир</a:t>
            </a:r>
          </a:p>
          <a:p>
            <a:pPr lvl="2"/>
            <a:r>
              <a:rPr lang="sr-Cyrl-CS" dirty="0"/>
              <a:t>Аутономни: полиурија, дијареја, опстипација</a:t>
            </a:r>
          </a:p>
          <a:p>
            <a:pPr lvl="2"/>
            <a:r>
              <a:rPr lang="sr-Cyrl-CS" dirty="0"/>
              <a:t>Физички: укочен врат, зевање, жеђ, потреба за храном, </a:t>
            </a:r>
            <a:r>
              <a:rPr lang="sr-Cyrl-CS" dirty="0" smtClean="0"/>
              <a:t>анорексија</a:t>
            </a:r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МИГРЕНА</a:t>
            </a:r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CS" dirty="0"/>
              <a:t>Клиничка слика</a:t>
            </a:r>
          </a:p>
          <a:p>
            <a:pPr lvl="1"/>
            <a:r>
              <a:rPr lang="sr-Cyrl-CS" dirty="0"/>
              <a:t>Аура се јавља код око 30% пацијената</a:t>
            </a:r>
          </a:p>
          <a:p>
            <a:pPr lvl="2"/>
            <a:r>
              <a:rPr lang="sr-Cyrl-CS" dirty="0"/>
              <a:t>Развија се током 5 до 20 минута и траје мање од 1 сата, у наредних сат времена развија се главобоља</a:t>
            </a:r>
          </a:p>
          <a:p>
            <a:pPr lvl="2"/>
            <a:r>
              <a:rPr lang="sr-Cyrl-CS" dirty="0"/>
              <a:t>Визуелна аура: позитивни (сцинтилациони скотоми, фотопсија, визуелне халуцинације) и негативни симптоми (централни скотоми, хемианопсије, сужење видног поља, слепило)</a:t>
            </a:r>
          </a:p>
          <a:p>
            <a:pPr lvl="2"/>
            <a:r>
              <a:rPr lang="sr-Cyrl-CS" dirty="0"/>
              <a:t>Сензорна и моторна аура: парестезије, утрнулост руку или лица, дисфазија/афазија, слабост, хемипареза</a:t>
            </a:r>
          </a:p>
          <a:p>
            <a:pPr lvl="1"/>
            <a:r>
              <a:rPr lang="sr-Cyrl-CS" dirty="0"/>
              <a:t>Бол у глави</a:t>
            </a:r>
          </a:p>
          <a:p>
            <a:pPr lvl="2"/>
            <a:r>
              <a:rPr lang="sr-Cyrl-CS" dirty="0"/>
              <a:t>Обично се јавља на буђењу, постепено расте током неколико минута или сата, уколико се не лечи траје од 4 до 72 сата</a:t>
            </a:r>
          </a:p>
          <a:p>
            <a:pPr lvl="2"/>
            <a:r>
              <a:rPr lang="sr-Cyrl-CS" dirty="0"/>
              <a:t>Обично је унилатерални, захвата фронтотемпорални регион, умереног је до јаког интензитета, пулсирајући</a:t>
            </a:r>
          </a:p>
          <a:p>
            <a:pPr lvl="2"/>
            <a:r>
              <a:rPr lang="sr-Cyrl-CS" dirty="0"/>
              <a:t>Након престанка бола пацијент је најчешће исцрпљен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МИГРЕНА</a:t>
            </a:r>
            <a:endParaRPr lang="en-US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Дијагноза</a:t>
            </a:r>
          </a:p>
          <a:p>
            <a:pPr lvl="1"/>
            <a:r>
              <a:rPr lang="sr-Cyrl-CS"/>
              <a:t>Клиничка: детаљна анамнеза и физикални преглед</a:t>
            </a:r>
          </a:p>
          <a:p>
            <a:pPr lvl="2"/>
            <a:r>
              <a:rPr lang="sr-Cyrl-CS"/>
              <a:t>Лабораторија, СТ и </a:t>
            </a:r>
            <a:r>
              <a:rPr lang="en-US"/>
              <a:t>MR </a:t>
            </a:r>
            <a:r>
              <a:rPr lang="sr-Cyrl-CS"/>
              <a:t>код сумње на секундарну главобољу</a:t>
            </a:r>
          </a:p>
          <a:p>
            <a:pPr lvl="2"/>
            <a:r>
              <a:rPr lang="sr-Cyrl-CS"/>
              <a:t>Дијагностички ''аларми''</a:t>
            </a:r>
          </a:p>
          <a:p>
            <a:r>
              <a:rPr lang="sr-Cyrl-CS"/>
              <a:t>Диференцијалне дијагнозе</a:t>
            </a:r>
          </a:p>
          <a:p>
            <a:pPr lvl="2"/>
            <a:r>
              <a:rPr lang="sr-Cyrl-CS"/>
              <a:t>друге врсте главобоља, нпр тензиона или кластер</a:t>
            </a:r>
          </a:p>
          <a:p>
            <a:pPr lvl="2"/>
            <a:r>
              <a:rPr lang="sr-Cyrl-CS"/>
              <a:t>интракранијална анеуризма</a:t>
            </a:r>
          </a:p>
          <a:p>
            <a:pPr lvl="2"/>
            <a:r>
              <a:rPr lang="sr-Cyrl-CS"/>
              <a:t>интракранијална хеморагија</a:t>
            </a:r>
          </a:p>
          <a:p>
            <a:pPr lvl="2"/>
            <a:r>
              <a:rPr lang="sr-Cyrl-CS"/>
              <a:t>интракранијални тумор</a:t>
            </a:r>
          </a:p>
          <a:p>
            <a:pPr lvl="2"/>
            <a:r>
              <a:rPr lang="sr-Cyrl-CS"/>
              <a:t>енцефалитис</a:t>
            </a:r>
          </a:p>
          <a:p>
            <a:pPr lvl="2"/>
            <a:r>
              <a:rPr lang="sr-Cyrl-CS"/>
              <a:t>менингитис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МИГРЕНА</a:t>
            </a:r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039"/>
            <a:ext cx="8229600" cy="50403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sr-Cyrl-CS" dirty="0"/>
              <a:t>Лечење</a:t>
            </a:r>
          </a:p>
          <a:p>
            <a:pPr lvl="1">
              <a:lnSpc>
                <a:spcPct val="90000"/>
              </a:lnSpc>
            </a:pPr>
            <a:r>
              <a:rPr lang="sr-Cyrl-CS" dirty="0"/>
              <a:t>Терапијски циљеви: </a:t>
            </a:r>
          </a:p>
          <a:p>
            <a:pPr lvl="2">
              <a:lnSpc>
                <a:spcPct val="90000"/>
              </a:lnSpc>
            </a:pPr>
            <a:r>
              <a:rPr lang="sr-Cyrl-CS" dirty="0"/>
              <a:t>брзо и ефикасно отклањање насталих тегоба</a:t>
            </a:r>
          </a:p>
          <a:p>
            <a:pPr lvl="2">
              <a:lnSpc>
                <a:spcPct val="90000"/>
              </a:lnSpc>
            </a:pPr>
            <a:r>
              <a:rPr lang="sr-Cyrl-CS" dirty="0"/>
              <a:t>смањење учесталости, тежине и трајања нових напада</a:t>
            </a:r>
          </a:p>
          <a:p>
            <a:pPr lvl="1">
              <a:lnSpc>
                <a:spcPct val="90000"/>
              </a:lnSpc>
            </a:pPr>
            <a:r>
              <a:rPr lang="sr-Cyrl-CS" dirty="0"/>
              <a:t>Немедикаментозна терапија:</a:t>
            </a:r>
          </a:p>
          <a:p>
            <a:pPr lvl="2">
              <a:lnSpc>
                <a:spcPct val="90000"/>
              </a:lnSpc>
            </a:pPr>
            <a:r>
              <a:rPr lang="sr-Cyrl-CS" dirty="0"/>
              <a:t>Прекид напада</a:t>
            </a:r>
          </a:p>
          <a:p>
            <a:pPr lvl="3">
              <a:lnSpc>
                <a:spcPct val="90000"/>
              </a:lnSpc>
            </a:pPr>
            <a:r>
              <a:rPr lang="sr-Cyrl-CS" dirty="0"/>
              <a:t>Хладне облоге, сан у тамном и тихом окружењу</a:t>
            </a:r>
          </a:p>
          <a:p>
            <a:pPr lvl="2">
              <a:lnSpc>
                <a:spcPct val="90000"/>
              </a:lnSpc>
            </a:pPr>
            <a:r>
              <a:rPr lang="sr-Cyrl-CS" dirty="0"/>
              <a:t>Превенција напада</a:t>
            </a:r>
          </a:p>
          <a:p>
            <a:pPr lvl="3">
              <a:lnSpc>
                <a:spcPct val="90000"/>
              </a:lnSpc>
            </a:pPr>
            <a:r>
              <a:rPr lang="sr-Cyrl-CS" dirty="0"/>
              <a:t>Идентификација и избегавање окидача и психотерапија</a:t>
            </a:r>
          </a:p>
          <a:p>
            <a:pPr lvl="4">
              <a:lnSpc>
                <a:spcPct val="90000"/>
              </a:lnSpc>
            </a:pPr>
            <a:r>
              <a:rPr lang="sr-Cyrl-CS" dirty="0"/>
              <a:t>храна</a:t>
            </a:r>
            <a:r>
              <a:rPr lang="en-US" dirty="0"/>
              <a:t>: </a:t>
            </a:r>
            <a:r>
              <a:rPr lang="sr-Cyrl-CS" dirty="0"/>
              <a:t>алкохол, кофеин, чоколада, кисела храна, сухомеснати производи, храна која садржи тирамин</a:t>
            </a:r>
            <a:endParaRPr lang="en-US" dirty="0"/>
          </a:p>
          <a:p>
            <a:pPr lvl="4">
              <a:lnSpc>
                <a:spcPct val="90000"/>
              </a:lnSpc>
            </a:pPr>
            <a:r>
              <a:rPr lang="sr-Cyrl-CS" dirty="0"/>
              <a:t>околина: трепћуће светло, велика надморска висина, бука, јаки мириси, дувански дим, климатске промене, хладноћа</a:t>
            </a:r>
          </a:p>
          <a:p>
            <a:pPr lvl="4">
              <a:lnSpc>
                <a:spcPct val="90000"/>
              </a:lnSpc>
            </a:pPr>
            <a:r>
              <a:rPr lang="sr-Cyrl-CS" dirty="0"/>
              <a:t>понашање: претерано/недовољно сна, замор, менструација /менопауза, прескакање оброка, претерано напрезање, стрес, напетост, неки лекови (хормони), повреде главе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МИГРЕНА</a:t>
            </a:r>
            <a:endParaRPr lang="en-US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CS" dirty="0"/>
              <a:t>Лечење</a:t>
            </a:r>
          </a:p>
          <a:p>
            <a:pPr lvl="1"/>
            <a:r>
              <a:rPr lang="sr-Cyrl-CS" dirty="0"/>
              <a:t>Медикаментозна терапија</a:t>
            </a:r>
          </a:p>
          <a:p>
            <a:pPr lvl="2"/>
            <a:r>
              <a:rPr lang="sr-Cyrl-CS" dirty="0">
                <a:solidFill>
                  <a:srgbClr val="000066"/>
                </a:solidFill>
              </a:rPr>
              <a:t>За ефикасан прекид напада лек треба применити што пре!</a:t>
            </a:r>
          </a:p>
          <a:p>
            <a:pPr lvl="2"/>
            <a:r>
              <a:rPr lang="sr-Cyrl-CS" dirty="0"/>
              <a:t>Блажа до умерена главобоља:</a:t>
            </a:r>
          </a:p>
          <a:p>
            <a:pPr lvl="3"/>
            <a:r>
              <a:rPr lang="sr-Cyrl-CS" dirty="0"/>
              <a:t>Парацетамол (сам или са аспирином и кофеином) или </a:t>
            </a:r>
          </a:p>
          <a:p>
            <a:pPr lvl="3"/>
            <a:r>
              <a:rPr lang="sr-Cyrl-CS" dirty="0"/>
              <a:t>НСАИЛ</a:t>
            </a:r>
          </a:p>
          <a:p>
            <a:pPr lvl="4"/>
            <a:r>
              <a:rPr lang="sr-Cyrl-CS" dirty="0"/>
              <a:t>У случају терапијског неуспеха, лечити као тешку главобољу</a:t>
            </a:r>
          </a:p>
          <a:p>
            <a:pPr lvl="2"/>
            <a:r>
              <a:rPr lang="sr-Cyrl-CS" dirty="0"/>
              <a:t>Тешка главобоља:</a:t>
            </a:r>
          </a:p>
          <a:p>
            <a:pPr lvl="3"/>
            <a:r>
              <a:rPr lang="sr-Cyrl-CS" dirty="0"/>
              <a:t>Триптани или</a:t>
            </a:r>
          </a:p>
          <a:p>
            <a:pPr lvl="3"/>
            <a:r>
              <a:rPr lang="sr-Cyrl-CS" dirty="0"/>
              <a:t>Ергот алкалоиди</a:t>
            </a:r>
          </a:p>
          <a:p>
            <a:pPr lvl="4"/>
            <a:r>
              <a:rPr lang="sr-Cyrl-CS" dirty="0"/>
              <a:t>У случају терапијског неуспеха дају се опиоиди</a:t>
            </a:r>
          </a:p>
          <a:p>
            <a:pPr lvl="2"/>
            <a:r>
              <a:rPr lang="sr-Cyrl-CS" dirty="0"/>
              <a:t>У случају мучнине и повраћања, 15 до 30 минута пре примене аналгетика применити антиеметик (нпр. метоклопрамид)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МИГРЕНА</a:t>
            </a:r>
            <a:endParaRPr lang="en-US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484785"/>
            <a:ext cx="8229600" cy="475252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sr-Cyrl-CS" dirty="0"/>
              <a:t>Лечење</a:t>
            </a:r>
          </a:p>
          <a:p>
            <a:pPr lvl="1">
              <a:lnSpc>
                <a:spcPct val="90000"/>
              </a:lnSpc>
            </a:pPr>
            <a:r>
              <a:rPr lang="sr-Cyrl-CS" dirty="0"/>
              <a:t>Медикаментозна терапија</a:t>
            </a:r>
          </a:p>
          <a:p>
            <a:pPr lvl="2">
              <a:lnSpc>
                <a:spcPct val="90000"/>
              </a:lnSpc>
            </a:pPr>
            <a:r>
              <a:rPr lang="sr-Cyrl-CS" dirty="0">
                <a:solidFill>
                  <a:srgbClr val="000066"/>
                </a:solidFill>
              </a:rPr>
              <a:t>За превенцију напада лекови се примењују бар 2 до 3 месеца и то свакодневно, сем код предвидљивих напада (интермитентно)</a:t>
            </a:r>
          </a:p>
          <a:p>
            <a:pPr lvl="2">
              <a:lnSpc>
                <a:spcPct val="90000"/>
              </a:lnSpc>
            </a:pPr>
            <a:r>
              <a:rPr lang="sr-Cyrl-CS" dirty="0">
                <a:solidFill>
                  <a:srgbClr val="000066"/>
                </a:solidFill>
              </a:rPr>
              <a:t>Лечење се почиње малим дозама, дозе постепено повећавају до постизања терапијског одговора, терапија се наставља још 3 до 6 месеци, а затим постепено смањује и укида</a:t>
            </a:r>
          </a:p>
          <a:p>
            <a:pPr lvl="2">
              <a:lnSpc>
                <a:spcPct val="90000"/>
              </a:lnSpc>
            </a:pPr>
            <a:r>
              <a:rPr lang="sr-Cyrl-CS" dirty="0"/>
              <a:t>Индикације за профилаксу мигрене:</a:t>
            </a:r>
          </a:p>
          <a:p>
            <a:pPr lvl="3">
              <a:lnSpc>
                <a:spcPct val="90000"/>
              </a:lnSpc>
            </a:pPr>
            <a:r>
              <a:rPr lang="sr-Cyrl-CS" dirty="0"/>
              <a:t>Напади значајно смањују квалитет живота пацијента или га доводе у опасност; напади који захтевају лечење јављају се више од 3 пута недељно и/ или не реагују на терапију; терапија за прекид напада је контраиндикована или изазива значајне нежељене ефекте</a:t>
            </a:r>
          </a:p>
          <a:p>
            <a:pPr lvl="2">
              <a:lnSpc>
                <a:spcPct val="90000"/>
              </a:lnSpc>
            </a:pPr>
            <a:r>
              <a:rPr lang="sr-Cyrl-CS" dirty="0"/>
              <a:t>Лекови:</a:t>
            </a:r>
          </a:p>
          <a:p>
            <a:pPr lvl="3">
              <a:lnSpc>
                <a:spcPct val="90000"/>
              </a:lnSpc>
            </a:pPr>
            <a:r>
              <a:rPr lang="sr-Cyrl-CS" dirty="0"/>
              <a:t>НСАИЛ или</a:t>
            </a:r>
          </a:p>
          <a:p>
            <a:pPr lvl="3">
              <a:lnSpc>
                <a:spcPct val="90000"/>
              </a:lnSpc>
            </a:pPr>
            <a:r>
              <a:rPr lang="el-GR" dirty="0">
                <a:cs typeface="Arial" charset="0"/>
              </a:rPr>
              <a:t>β</a:t>
            </a:r>
            <a:r>
              <a:rPr lang="sr-Cyrl-CS" dirty="0">
                <a:cs typeface="Arial" charset="0"/>
              </a:rPr>
              <a:t> блокатори или </a:t>
            </a:r>
            <a:r>
              <a:rPr lang="sr-Cyrl-CS" dirty="0"/>
              <a:t>блокатори Са</a:t>
            </a:r>
            <a:r>
              <a:rPr lang="sr-Cyrl-CS" baseline="30000" dirty="0"/>
              <a:t>++</a:t>
            </a:r>
            <a:r>
              <a:rPr lang="sr-Cyrl-CS" dirty="0"/>
              <a:t> канала или </a:t>
            </a:r>
          </a:p>
          <a:p>
            <a:pPr lvl="3">
              <a:lnSpc>
                <a:spcPct val="90000"/>
              </a:lnSpc>
            </a:pPr>
            <a:r>
              <a:rPr lang="sr-Cyrl-CS" dirty="0"/>
              <a:t>трициклични антидепресиви или антиепилептици или </a:t>
            </a:r>
          </a:p>
          <a:p>
            <a:pPr lvl="3">
              <a:lnSpc>
                <a:spcPct val="90000"/>
              </a:lnSpc>
            </a:pPr>
            <a:r>
              <a:rPr lang="sr-Cyrl-CS" dirty="0"/>
              <a:t>ергот алкалоиди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МИГРЕНА</a:t>
            </a:r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sr-Cyrl-CS" b="1" dirty="0">
                <a:solidFill>
                  <a:srgbClr val="000066"/>
                </a:solidFill>
              </a:rPr>
              <a:t>Парацетамол</a:t>
            </a:r>
          </a:p>
          <a:p>
            <a:pPr lvl="1">
              <a:lnSpc>
                <a:spcPct val="90000"/>
              </a:lnSpc>
            </a:pPr>
            <a:r>
              <a:rPr lang="sr-Cyrl-CS" dirty="0"/>
              <a:t>Примена у терапији мигрене:</a:t>
            </a:r>
          </a:p>
          <a:p>
            <a:pPr lvl="2">
              <a:lnSpc>
                <a:spcPct val="90000"/>
              </a:lnSpc>
            </a:pPr>
            <a:r>
              <a:rPr lang="sr-Cyrl-CS" dirty="0"/>
              <a:t>за прекид напада код блажих до умерених болова</a:t>
            </a:r>
          </a:p>
          <a:p>
            <a:pPr lvl="2">
              <a:lnSpc>
                <a:spcPct val="90000"/>
              </a:lnSpc>
            </a:pPr>
            <a:r>
              <a:rPr lang="sr-Cyrl-CS" dirty="0"/>
              <a:t>ефикасан је и у комбинацији са аспирином и кофеином</a:t>
            </a:r>
          </a:p>
          <a:p>
            <a:pPr lvl="1">
              <a:lnSpc>
                <a:spcPct val="90000"/>
              </a:lnSpc>
            </a:pPr>
            <a:r>
              <a:rPr lang="ru-RU" dirty="0"/>
              <a:t>Механизам дејства:</a:t>
            </a:r>
          </a:p>
          <a:p>
            <a:pPr lvl="2">
              <a:lnSpc>
                <a:spcPct val="90000"/>
              </a:lnSpc>
            </a:pPr>
            <a:r>
              <a:rPr lang="sr-Cyrl-CS" altLang="ko-KR" dirty="0"/>
              <a:t>инхибиција синтезе простагландина у ЦНС-у, блокада стварања болних импулса и смањења осетљивости рецептора за бол</a:t>
            </a:r>
            <a:r>
              <a:rPr lang="en-US" altLang="ko-KR" dirty="0">
                <a:ea typeface="굴림" charset="-127"/>
              </a:rPr>
              <a:t> </a:t>
            </a:r>
            <a:endParaRPr lang="ru-RU" dirty="0"/>
          </a:p>
          <a:p>
            <a:pPr lvl="1">
              <a:lnSpc>
                <a:spcPct val="90000"/>
              </a:lnSpc>
            </a:pPr>
            <a:r>
              <a:rPr lang="ru-RU" dirty="0"/>
              <a:t>Начин примене и дозе</a:t>
            </a:r>
          </a:p>
          <a:p>
            <a:pPr lvl="2">
              <a:lnSpc>
                <a:spcPct val="90000"/>
              </a:lnSpc>
            </a:pPr>
            <a:r>
              <a:rPr lang="ru-RU" dirty="0"/>
              <a:t>1000mg, по потреби понављати на 4-6 сати, макс. 4g дневно</a:t>
            </a:r>
          </a:p>
          <a:p>
            <a:pPr lvl="1">
              <a:lnSpc>
                <a:spcPct val="90000"/>
              </a:lnSpc>
            </a:pPr>
            <a:r>
              <a:rPr lang="ru-RU" dirty="0"/>
              <a:t>Најзначајнији нежељени ефекти:</a:t>
            </a:r>
          </a:p>
          <a:p>
            <a:pPr lvl="2">
              <a:lnSpc>
                <a:spcPct val="90000"/>
              </a:lnSpc>
            </a:pPr>
            <a:r>
              <a:rPr lang="sr-Cyrl-CS" altLang="ko-KR" dirty="0"/>
              <a:t>ретка и блага, веће дозе могу довести до вртоглавице, узнемирености и дезоријентације, предозирање доводи до центролобуларне некрозе</a:t>
            </a:r>
            <a:r>
              <a:rPr lang="en-US" altLang="ko-KR" dirty="0">
                <a:ea typeface="굴림" charset="-127"/>
              </a:rPr>
              <a:t> </a:t>
            </a:r>
            <a:r>
              <a:rPr lang="sr-Cyrl-CS" altLang="ko-KR" dirty="0"/>
              <a:t>јетре</a:t>
            </a:r>
            <a:endParaRPr lang="ru-RU" dirty="0"/>
          </a:p>
          <a:p>
            <a:pPr lvl="1">
              <a:lnSpc>
                <a:spcPct val="90000"/>
              </a:lnSpc>
            </a:pPr>
            <a:r>
              <a:rPr lang="ru-RU" dirty="0"/>
              <a:t>Контраиндикације:</a:t>
            </a:r>
            <a:endParaRPr lang="en-US" dirty="0"/>
          </a:p>
          <a:p>
            <a:pPr lvl="2">
              <a:lnSpc>
                <a:spcPct val="90000"/>
              </a:lnSpc>
            </a:pPr>
            <a:r>
              <a:rPr lang="sr-Cyrl-CS" altLang="ko-KR" dirty="0"/>
              <a:t>опрез код преосетљивости на лек, инсуфицијенцијом јетре или бубрега и хроничних алкохоличара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95288" y="2565400"/>
            <a:ext cx="8353425" cy="1981200"/>
            <a:chOff x="249" y="1887"/>
            <a:chExt cx="5262" cy="1248"/>
          </a:xfrm>
        </p:grpSpPr>
        <p:pic>
          <p:nvPicPr>
            <p:cNvPr id="1126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9" y="1887"/>
              <a:ext cx="5262" cy="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26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5" y="2573"/>
              <a:ext cx="5216" cy="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5" name="Rectangle 4"/>
          <p:cNvSpPr/>
          <p:nvPr/>
        </p:nvSpPr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МИГРЕНА</a:t>
            </a:r>
            <a:endParaRPr lang="en-US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sr-Cyrl-CS" b="1" dirty="0">
                <a:solidFill>
                  <a:srgbClr val="000066"/>
                </a:solidFill>
              </a:rPr>
              <a:t>НСАИЛ</a:t>
            </a:r>
          </a:p>
          <a:p>
            <a:pPr lvl="1">
              <a:lnSpc>
                <a:spcPct val="90000"/>
              </a:lnSpc>
            </a:pPr>
            <a:r>
              <a:rPr lang="sr-Cyrl-CS" dirty="0"/>
              <a:t>Примена </a:t>
            </a:r>
            <a:r>
              <a:rPr lang="ru-RU" dirty="0"/>
              <a:t>у терапији мигрене:</a:t>
            </a:r>
          </a:p>
          <a:p>
            <a:pPr lvl="2">
              <a:lnSpc>
                <a:spcPct val="90000"/>
              </a:lnSpc>
            </a:pPr>
            <a:r>
              <a:rPr lang="ru-RU" dirty="0"/>
              <a:t>аспирин, ибупрофен, напроксен, диклофенак-К (за прекид напада)</a:t>
            </a:r>
          </a:p>
          <a:p>
            <a:pPr lvl="2">
              <a:lnSpc>
                <a:spcPct val="90000"/>
              </a:lnSpc>
            </a:pPr>
            <a:r>
              <a:rPr lang="ru-RU" dirty="0"/>
              <a:t>аспирин, кетопрофен, напроксен (у профилакси код предвидљивих напада, нпр. менструална мигрена)</a:t>
            </a:r>
          </a:p>
          <a:p>
            <a:pPr lvl="1">
              <a:lnSpc>
                <a:spcPct val="90000"/>
              </a:lnSpc>
            </a:pPr>
            <a:r>
              <a:rPr lang="ru-RU" dirty="0"/>
              <a:t>Механизам дејства:</a:t>
            </a:r>
          </a:p>
          <a:p>
            <a:pPr lvl="2">
              <a:lnSpc>
                <a:spcPct val="90000"/>
              </a:lnSpc>
            </a:pPr>
            <a:r>
              <a:rPr lang="sr-Cyrl-CS" altLang="ko-KR" dirty="0"/>
              <a:t>инхибиција синтезе простагландина блокадом СО</a:t>
            </a:r>
            <a:r>
              <a:rPr lang="en-US" altLang="ko-KR" dirty="0">
                <a:ea typeface="굴림" charset="-127"/>
              </a:rPr>
              <a:t>X</a:t>
            </a:r>
            <a:r>
              <a:rPr lang="sr-Cyrl-CS" altLang="ko-KR" dirty="0"/>
              <a:t> 1 и 2</a:t>
            </a:r>
            <a:endParaRPr lang="ru-RU" dirty="0"/>
          </a:p>
          <a:p>
            <a:pPr lvl="1">
              <a:lnSpc>
                <a:spcPct val="90000"/>
              </a:lnSpc>
            </a:pPr>
            <a:r>
              <a:rPr lang="ru-RU" dirty="0"/>
              <a:t>Начин примене и дозе</a:t>
            </a:r>
          </a:p>
          <a:p>
            <a:pPr lvl="2">
              <a:lnSpc>
                <a:spcPct val="90000"/>
              </a:lnSpc>
            </a:pPr>
            <a:r>
              <a:rPr lang="ru-RU" dirty="0"/>
              <a:t>за прекид: </a:t>
            </a:r>
            <a:r>
              <a:rPr lang="ru-RU" u="sng" dirty="0"/>
              <a:t>аспирин</a:t>
            </a:r>
            <a:r>
              <a:rPr lang="ru-RU" dirty="0"/>
              <a:t> 500-1000mg на 4-6 сати (макс 4g дневно), </a:t>
            </a:r>
            <a:r>
              <a:rPr lang="ru-RU" u="sng" dirty="0"/>
              <a:t>ибупрофен</a:t>
            </a:r>
            <a:r>
              <a:rPr lang="ru-RU" dirty="0"/>
              <a:t> 200-800mg на 6 сати (макс 2,4g дневно), </a:t>
            </a:r>
            <a:r>
              <a:rPr lang="ru-RU" u="sng" dirty="0"/>
              <a:t>напроксен</a:t>
            </a:r>
            <a:r>
              <a:rPr lang="ru-RU" dirty="0"/>
              <a:t> 550-825mg, након 3 сата по потреби још 220mg (макс 1,275g дневно), </a:t>
            </a:r>
            <a:r>
              <a:rPr lang="ru-RU" u="sng" dirty="0"/>
              <a:t>диклофенак-К</a:t>
            </a:r>
            <a:r>
              <a:rPr lang="ru-RU" dirty="0"/>
              <a:t> 50-100mg, након 8 сати по потреби још 50mg (макс 150mg дневно)</a:t>
            </a:r>
          </a:p>
          <a:p>
            <a:pPr lvl="2">
              <a:lnSpc>
                <a:spcPct val="90000"/>
              </a:lnSpc>
            </a:pPr>
            <a:r>
              <a:rPr lang="ru-RU" dirty="0"/>
              <a:t>у профилакси: интермитентно, тј. 1-2 дана пре и током трајања вулнерабилног периода; </a:t>
            </a:r>
            <a:r>
              <a:rPr lang="ru-RU" u="sng" dirty="0"/>
              <a:t>аспирин</a:t>
            </a:r>
            <a:r>
              <a:rPr lang="ru-RU" dirty="0"/>
              <a:t> 1300mg, </a:t>
            </a:r>
            <a:r>
              <a:rPr lang="ru-RU" u="sng" dirty="0"/>
              <a:t>кетопрофен</a:t>
            </a:r>
            <a:r>
              <a:rPr lang="ru-RU" dirty="0"/>
              <a:t> 150mg, </a:t>
            </a:r>
            <a:r>
              <a:rPr lang="ru-RU" u="sng" dirty="0"/>
              <a:t>напроксен</a:t>
            </a:r>
            <a:r>
              <a:rPr lang="ru-RU" dirty="0"/>
              <a:t> 550-1100mg (дневно, у више појединачних доза)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МИГРЕНА</a:t>
            </a:r>
            <a:endParaRPr lang="en-US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CS" b="1" dirty="0">
                <a:solidFill>
                  <a:srgbClr val="000066"/>
                </a:solidFill>
              </a:rPr>
              <a:t>НСАИЛ</a:t>
            </a:r>
            <a:endParaRPr lang="ru-RU" dirty="0"/>
          </a:p>
          <a:p>
            <a:pPr lvl="1"/>
            <a:r>
              <a:rPr lang="ru-RU" dirty="0"/>
              <a:t>Најзначајнији нежељени ефекти:</a:t>
            </a:r>
          </a:p>
          <a:p>
            <a:pPr lvl="2"/>
            <a:r>
              <a:rPr lang="sr-Cyrl-CS" altLang="ko-KR" dirty="0"/>
              <a:t>мучнина, бол у стомаку, повраћање и дијареја, ређе појава пептичког улкуса и гастроинтестинално крвављење, главобоља, вртоглавица, зујање у ушима, нервоза, несаница и депресија, анемија, тромбоцитопенија или неутропенија, оштећење функције бубрега и јетре, ретко алергијске реакције </a:t>
            </a:r>
          </a:p>
          <a:p>
            <a:pPr lvl="2"/>
            <a:r>
              <a:rPr lang="sr-Cyrl-CS" altLang="ko-KR" dirty="0"/>
              <a:t>ибупрофен најбезбеднији</a:t>
            </a:r>
            <a:endParaRPr lang="ru-RU" dirty="0"/>
          </a:p>
          <a:p>
            <a:pPr lvl="1"/>
            <a:r>
              <a:rPr lang="ru-RU" dirty="0"/>
              <a:t>Контраиндикације:</a:t>
            </a:r>
          </a:p>
          <a:p>
            <a:pPr lvl="2"/>
            <a:r>
              <a:rPr lang="sr-Cyrl-CS" altLang="ko-KR" dirty="0"/>
              <a:t>преосетљивост на НСАИЛ, пептички улкус, тешка срчана инсуфицијенција, опрез код астме, хеморагијских обољења, оштећења функције јетре или бубрега и историје гастроинтестиналног крвављења</a:t>
            </a:r>
          </a:p>
          <a:p>
            <a:pPr lvl="2"/>
            <a:r>
              <a:rPr lang="sr-Cyrl-CS" altLang="ko-KR" dirty="0"/>
              <a:t>у трудноћи избегавати у </a:t>
            </a:r>
            <a:r>
              <a:rPr lang="sr-Latn-CS" altLang="ko-KR" dirty="0"/>
              <a:t>III</a:t>
            </a:r>
            <a:r>
              <a:rPr lang="sr-Cyrl-CS" altLang="ko-KR" dirty="0"/>
              <a:t> триместру зног прераног затварања </a:t>
            </a:r>
            <a:r>
              <a:rPr lang="sr-Latn-CS" altLang="ko-KR" dirty="0"/>
              <a:t>ductus arteriosusa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pitchFamily="34" charset="0"/>
              <a:buChar char="•"/>
            </a:pP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</a:t>
            </a:r>
            <a:r>
              <a:rPr lang="sr-Cyrl-RS" sz="20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Предозирање парацетамолом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Особа женског пола старости 32 године, тежине 50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kg, 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примљена је у Ургентни центар. Жали се на јаку главобољу, мучнину и вртоглавицу, члан породице саопштава да је пре 10 сати попила 50 таблета парацетамола од 325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mg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. На прегледу пулс 74/минути, срчана акција ритмична, артеријски крвни притисак 120/75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mm Hg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, свесна, оријентисана али летаргична, абдомен мек и болно неосетљив. Лабораторија показује хемоглобин 138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g/l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, леукоците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5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,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9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x 10</a:t>
            </a:r>
            <a:r>
              <a:rPr lang="en-US" sz="2000" baseline="30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9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/l, 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тромбоците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220 x 10</a:t>
            </a:r>
            <a:r>
              <a:rPr lang="en-US" sz="2000" baseline="30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9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/l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,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AST 52U/l, ALT 47U/l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. Анализа крви показује присуство парацетамола у концентрацији од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151.33ug/ml. 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Како поступити?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парацетамолом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-епидемиологија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Парацетамол је један од најчешће коришћених аналгетика...</a:t>
            </a:r>
          </a:p>
          <a:p>
            <a:pPr lvl="1"/>
            <a:r>
              <a:rPr lang="sr-Cyrl-RS" dirty="0" smtClean="0"/>
              <a:t>доступан у преко 50 различитих </a:t>
            </a:r>
            <a:r>
              <a:rPr lang="en-US" i="1" dirty="0" smtClean="0"/>
              <a:t>over-the-counter (OTC)</a:t>
            </a:r>
            <a:r>
              <a:rPr lang="sr-Cyrl-RS" i="1" dirty="0" smtClean="0"/>
              <a:t> </a:t>
            </a:r>
            <a:r>
              <a:rPr lang="sr-Cyrl-RS" dirty="0" smtClean="0"/>
              <a:t>препарата као једина активна супстанца или у комбинацији са НСАИЛ или опиоидима</a:t>
            </a:r>
          </a:p>
          <a:p>
            <a:pPr lvl="2"/>
            <a:r>
              <a:rPr lang="sr-Cyrl-RS" dirty="0" smtClean="0"/>
              <a:t>максимална препоручена појединачна доза износи до 1</a:t>
            </a:r>
            <a:r>
              <a:rPr lang="en-US" dirty="0" smtClean="0"/>
              <a:t>g</a:t>
            </a:r>
            <a:r>
              <a:rPr lang="sr-Cyrl-RS" dirty="0" smtClean="0"/>
              <a:t> за одрасле и до </a:t>
            </a:r>
            <a:r>
              <a:rPr lang="en-US" dirty="0" smtClean="0"/>
              <a:t>15 mg/kg</a:t>
            </a:r>
            <a:r>
              <a:rPr lang="sr-Cyrl-RS" dirty="0" smtClean="0"/>
              <a:t> за децу; максимална дневна доза је 4</a:t>
            </a:r>
            <a:r>
              <a:rPr lang="en-US" dirty="0" smtClean="0"/>
              <a:t>g</a:t>
            </a:r>
            <a:r>
              <a:rPr lang="sr-Cyrl-RS" dirty="0" smtClean="0"/>
              <a:t> за одрасле и до 7</a:t>
            </a:r>
            <a:r>
              <a:rPr lang="en-US" dirty="0" smtClean="0"/>
              <a:t>5 mg/kg</a:t>
            </a:r>
            <a:r>
              <a:rPr lang="sr-Cyrl-RS" dirty="0" smtClean="0"/>
              <a:t> за децу</a:t>
            </a:r>
          </a:p>
          <a:p>
            <a:r>
              <a:rPr lang="sr-Cyrl-RS" dirty="0" smtClean="0"/>
              <a:t>... али и један од најчешћих узрока задесног и намерног тровања и код одраслих и код деце</a:t>
            </a:r>
          </a:p>
          <a:p>
            <a:pPr lvl="1"/>
            <a:r>
              <a:rPr lang="sr-Cyrl-RS" dirty="0" smtClean="0"/>
              <a:t>представља најчешћи узрок акутне инсуфицијенције јетре и друга најчешћа индикација за трансплантацију јетре</a:t>
            </a:r>
          </a:p>
          <a:p>
            <a:pPr lvl="2"/>
            <a:r>
              <a:rPr lang="sr-Cyrl-RS" dirty="0" smtClean="0"/>
              <a:t>минимална појединачна токсична доза износи 7,5</a:t>
            </a:r>
            <a:r>
              <a:rPr lang="en-US" dirty="0" smtClean="0"/>
              <a:t>g</a:t>
            </a:r>
            <a:r>
              <a:rPr lang="sr-Cyrl-RS" dirty="0" smtClean="0"/>
              <a:t> за одрасле и </a:t>
            </a:r>
            <a:r>
              <a:rPr lang="en-US" dirty="0" smtClean="0"/>
              <a:t>15</a:t>
            </a:r>
            <a:r>
              <a:rPr lang="sr-Cyrl-RS" dirty="0" smtClean="0"/>
              <a:t>0</a:t>
            </a:r>
            <a:r>
              <a:rPr lang="en-US" dirty="0" smtClean="0"/>
              <a:t> mg/kg</a:t>
            </a:r>
            <a:r>
              <a:rPr lang="sr-Cyrl-RS" dirty="0" smtClean="0"/>
              <a:t> за децу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парацетамолом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епидемиологија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Тровање је последица нагомилавања токсичног метаболита </a:t>
            </a:r>
            <a:r>
              <a:rPr lang="en-US" dirty="0" smtClean="0"/>
              <a:t>N-</a:t>
            </a:r>
            <a:r>
              <a:rPr lang="en-US" dirty="0" err="1" smtClean="0"/>
              <a:t>ацетил</a:t>
            </a:r>
            <a:r>
              <a:rPr lang="en-US" dirty="0" smtClean="0"/>
              <a:t>-p-</a:t>
            </a:r>
            <a:r>
              <a:rPr lang="en-US" dirty="0" err="1" smtClean="0"/>
              <a:t>бензохинона</a:t>
            </a:r>
            <a:r>
              <a:rPr lang="sr-Cyrl-RS" dirty="0" smtClean="0"/>
              <a:t>, који настаје из парацетамола уз учешће </a:t>
            </a:r>
            <a:r>
              <a:rPr lang="en-US" dirty="0" smtClean="0"/>
              <a:t>CYP450</a:t>
            </a:r>
            <a:r>
              <a:rPr lang="sr-Cyrl-RS" dirty="0" smtClean="0"/>
              <a:t> ензима, а уклања се коњугацијом са глутатионом – донором сулфхидрилних група</a:t>
            </a:r>
          </a:p>
          <a:p>
            <a:pPr lvl="1"/>
            <a:r>
              <a:rPr lang="sr-Cyrl-RS" dirty="0" smtClean="0"/>
              <a:t>ризик од тровања парацетамолом већи је у стањима смањеног депоа глутатиона (старије доба, рестриктивна дијета или друга стања која доводе до компромитованог нутритивног статуса, обољења јетре или бубрега) или повећане функције </a:t>
            </a:r>
            <a:r>
              <a:rPr lang="en-US" dirty="0" smtClean="0"/>
              <a:t>CYP450</a:t>
            </a:r>
            <a:r>
              <a:rPr lang="sr-Cyrl-RS" dirty="0" smtClean="0"/>
              <a:t> ензима (истовремена примена индуктора, нпр. алкохола, дувана, изонијазида, рифампицина, фенотоина, фенобарбитала, карбамазепина, зидовудина)</a:t>
            </a:r>
          </a:p>
          <a:p>
            <a:pPr lvl="1"/>
            <a:r>
              <a:rPr lang="sr-Cyrl-RS" dirty="0" smtClean="0"/>
              <a:t>тровање парацетамолом и ризик од оштећења јетре сигурно наступа при акутном уносу </a:t>
            </a:r>
            <a:r>
              <a:rPr lang="en-US" dirty="0" smtClean="0"/>
              <a:t>12 g</a:t>
            </a:r>
            <a:r>
              <a:rPr lang="sr-Cyrl-RS" dirty="0" smtClean="0"/>
              <a:t> код одраслих тј. </a:t>
            </a:r>
            <a:r>
              <a:rPr lang="en-US" dirty="0" smtClean="0"/>
              <a:t>250 mg/kg</a:t>
            </a:r>
            <a:r>
              <a:rPr lang="sr-Cyrl-RS" dirty="0" smtClean="0"/>
              <a:t> код деце</a:t>
            </a:r>
            <a:endParaRPr lang="en-US" dirty="0" smtClean="0"/>
          </a:p>
          <a:p>
            <a:pPr lvl="2"/>
            <a:r>
              <a:rPr lang="sr-Cyrl-RS" dirty="0" smtClean="0"/>
              <a:t>хронично тровање препознато је код деце (понављане дозе од преко 7</a:t>
            </a:r>
            <a:r>
              <a:rPr lang="en-US" dirty="0" smtClean="0"/>
              <a:t>5 mg/kg</a:t>
            </a:r>
            <a:r>
              <a:rPr lang="sr-Cyrl-RS" dirty="0" smtClean="0"/>
              <a:t>), фактори ризика укључују велике дозе, кратке дозне интервале, млађи узраст, повишену температуру и слаб унос течности и хране)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парацетамолом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-фазе и клиничка слика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Фаза</a:t>
            </a:r>
            <a:r>
              <a:rPr lang="en-US" dirty="0" smtClean="0"/>
              <a:t> 1</a:t>
            </a:r>
            <a:r>
              <a:rPr lang="sr-Cyrl-RS" dirty="0" smtClean="0"/>
              <a:t> (</a:t>
            </a:r>
            <a:r>
              <a:rPr lang="en-US" dirty="0" smtClean="0"/>
              <a:t>0.5-24 h</a:t>
            </a:r>
            <a:r>
              <a:rPr lang="sr-Cyrl-RS" dirty="0" smtClean="0"/>
              <a:t> након ингестије)</a:t>
            </a:r>
            <a:endParaRPr lang="en-US" dirty="0" smtClean="0"/>
          </a:p>
          <a:p>
            <a:pPr lvl="1"/>
            <a:r>
              <a:rPr lang="sr-Cyrl-RS" dirty="0" smtClean="0"/>
              <a:t>асиптоматска, или уз појаву анорексије, мучнине, повраћања и малаксалости; на прегледу бледило и презнојавање</a:t>
            </a:r>
          </a:p>
          <a:p>
            <a:r>
              <a:rPr lang="sr-Cyrl-RS" dirty="0" smtClean="0"/>
              <a:t>Фаза</a:t>
            </a:r>
            <a:r>
              <a:rPr lang="en-US" dirty="0" smtClean="0"/>
              <a:t> 2</a:t>
            </a:r>
            <a:r>
              <a:rPr lang="sr-Cyrl-RS" dirty="0" smtClean="0"/>
              <a:t> (</a:t>
            </a:r>
            <a:r>
              <a:rPr lang="en-US" dirty="0" smtClean="0"/>
              <a:t>18-72 h </a:t>
            </a:r>
            <a:r>
              <a:rPr lang="sr-Cyrl-RS" dirty="0" smtClean="0"/>
              <a:t>након ингестије)</a:t>
            </a:r>
            <a:endParaRPr lang="en-US" dirty="0" smtClean="0"/>
          </a:p>
          <a:p>
            <a:pPr lvl="1"/>
            <a:r>
              <a:rPr lang="sr-Cyrl-RS" dirty="0" smtClean="0"/>
              <a:t>бол у десном горњем квадранту абдомена, анорексија, мучнина, повраћање; на прегледу палпаторна болна осетљивост у у десном горњем квадранту абдомена, тахикардија и хипотензија</a:t>
            </a:r>
          </a:p>
          <a:p>
            <a:r>
              <a:rPr lang="sr-Cyrl-RS" dirty="0" smtClean="0"/>
              <a:t>Фаза 3 – хепатична фаза (</a:t>
            </a:r>
            <a:r>
              <a:rPr lang="en-US" dirty="0" smtClean="0"/>
              <a:t>72-96 h</a:t>
            </a:r>
            <a:r>
              <a:rPr lang="sr-Cyrl-RS" dirty="0" smtClean="0"/>
              <a:t> након ингестије)</a:t>
            </a:r>
            <a:endParaRPr lang="en-US" dirty="0" smtClean="0"/>
          </a:p>
          <a:p>
            <a:pPr lvl="1"/>
            <a:r>
              <a:rPr lang="sr-Cyrl-RS" dirty="0" smtClean="0"/>
              <a:t>континуирана мучнина и повраћање, бол у стомаку, жутица; на прегледу коагулопатија, хипогликемија, хепатична енцефалопатија, могућа акутна бубрежна инсуфицијенција и летални исход услед инсуфицијенције више органа</a:t>
            </a:r>
          </a:p>
          <a:p>
            <a:r>
              <a:rPr lang="sr-Cyrl-RS" dirty="0" smtClean="0"/>
              <a:t>Фаза 4 – фаза опоравка (</a:t>
            </a:r>
            <a:r>
              <a:rPr lang="en-US" dirty="0" smtClean="0"/>
              <a:t>4 </a:t>
            </a:r>
            <a:r>
              <a:rPr lang="sr-Cyrl-RS" dirty="0" smtClean="0"/>
              <a:t>дана до </a:t>
            </a:r>
            <a:r>
              <a:rPr lang="en-US" dirty="0" smtClean="0"/>
              <a:t>3 </a:t>
            </a:r>
            <a:r>
              <a:rPr lang="sr-Cyrl-RS" dirty="0" smtClean="0"/>
              <a:t>недеље након ингестије)</a:t>
            </a:r>
            <a:endParaRPr lang="en-US" dirty="0" smtClean="0"/>
          </a:p>
          <a:p>
            <a:pPr lvl="1"/>
            <a:r>
              <a:rPr lang="sr-Cyrl-RS" dirty="0" smtClean="0"/>
              <a:t>пацијенти који преживе критичну фазу 3 се потпуно опорављају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парацетамолом 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диференцијалне дијагнозе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Хепатитис друге етиологије </a:t>
            </a:r>
          </a:p>
          <a:p>
            <a:r>
              <a:rPr lang="sr-Cyrl-RS" dirty="0" smtClean="0"/>
              <a:t>Гастроентеритис</a:t>
            </a:r>
          </a:p>
          <a:p>
            <a:r>
              <a:rPr lang="sr-Cyrl-RS" dirty="0" smtClean="0"/>
              <a:t>Акутна тубуларна некроза</a:t>
            </a:r>
          </a:p>
          <a:p>
            <a:r>
              <a:rPr lang="sr-Cyrl-RS" dirty="0" smtClean="0"/>
              <a:t>Инфекције цитомегаловирусом</a:t>
            </a:r>
          </a:p>
          <a:p>
            <a:r>
              <a:rPr lang="sr-Cyrl-RS" dirty="0" smtClean="0"/>
              <a:t>Тровање печуркама</a:t>
            </a:r>
          </a:p>
          <a:p>
            <a:r>
              <a:rPr lang="sr-Cyrl-RS" dirty="0" smtClean="0"/>
              <a:t>Хепаторенални синдром</a:t>
            </a:r>
          </a:p>
          <a:p>
            <a:r>
              <a:rPr lang="sr-Cyrl-RS" dirty="0" smtClean="0"/>
              <a:t>Акутни панкреатитис</a:t>
            </a:r>
            <a:endParaRPr lang="en-US" dirty="0" smtClean="0"/>
          </a:p>
          <a:p>
            <a:r>
              <a:rPr lang="sr-Cyrl-RS" dirty="0" smtClean="0"/>
              <a:t>Пептички улкус</a:t>
            </a:r>
          </a:p>
          <a:p>
            <a:r>
              <a:rPr lang="en-US" dirty="0" smtClean="0"/>
              <a:t>Wilson</a:t>
            </a:r>
            <a:r>
              <a:rPr lang="sr-Cyrl-RS" dirty="0" smtClean="0"/>
              <a:t>–ова болест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парацетамолом 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дијагностика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8064896" cy="4608512"/>
          </a:xfrm>
        </p:spPr>
        <p:txBody>
          <a:bodyPr/>
          <a:lstStyle/>
          <a:p>
            <a:r>
              <a:rPr lang="sr-Cyrl-RS" dirty="0" smtClean="0"/>
              <a:t>Лабораторија:</a:t>
            </a:r>
          </a:p>
          <a:p>
            <a:pPr lvl="1"/>
            <a:r>
              <a:rPr lang="sr-Cyrl-RS" dirty="0" smtClean="0"/>
              <a:t>серумски ниво парацетамола </a:t>
            </a:r>
          </a:p>
          <a:p>
            <a:pPr lvl="2"/>
            <a:r>
              <a:rPr lang="sr-Cyrl-RS" dirty="0" smtClean="0"/>
              <a:t>ниво преко </a:t>
            </a:r>
            <a:r>
              <a:rPr lang="en-US" dirty="0" smtClean="0"/>
              <a:t>150 </a:t>
            </a:r>
            <a:r>
              <a:rPr lang="en-US" dirty="0" err="1" smtClean="0"/>
              <a:t>ug</a:t>
            </a:r>
            <a:r>
              <a:rPr lang="en-US" dirty="0" smtClean="0"/>
              <a:t>/ml (&gt;993 </a:t>
            </a:r>
            <a:r>
              <a:rPr lang="el-GR" dirty="0" smtClean="0"/>
              <a:t>μ</a:t>
            </a:r>
            <a:r>
              <a:rPr lang="en-US" dirty="0" smtClean="0"/>
              <a:t>mol/l)</a:t>
            </a:r>
            <a:r>
              <a:rPr lang="sr-Cyrl-RS" dirty="0" smtClean="0"/>
              <a:t> – тровање</a:t>
            </a:r>
          </a:p>
          <a:p>
            <a:pPr lvl="3"/>
            <a:r>
              <a:rPr lang="sr-Cyrl-RS" dirty="0" smtClean="0"/>
              <a:t>предвиђање развоја хепатотоксичности према концентрацији парацетамола током времена могуће је преко тзв Румак-Метју номограма</a:t>
            </a:r>
          </a:p>
          <a:p>
            <a:pPr lvl="2"/>
            <a:r>
              <a:rPr lang="sr-Cyrl-RS" dirty="0" smtClean="0"/>
              <a:t>ниво салицилата у прва 4 сата није информативан, јер максимална концентрација још није достигнута</a:t>
            </a:r>
          </a:p>
          <a:p>
            <a:pPr lvl="3"/>
            <a:r>
              <a:rPr lang="sr-Cyrl-RS" dirty="0" smtClean="0"/>
              <a:t>Румак-Метју номограм није од користи код хроничног  тровања, уноса формулације са спорим ослобађањем или ако је прошло више од 24 сата од ингестије лека</a:t>
            </a:r>
          </a:p>
          <a:p>
            <a:pPr lvl="2">
              <a:buNone/>
            </a:pPr>
            <a:endParaRPr lang="sr-Cyrl-RS" dirty="0" smtClean="0"/>
          </a:p>
          <a:p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04800"/>
            <a:ext cx="3024336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Румак-Метју номограм</a:t>
            </a:r>
            <a:endParaRPr lang="en-US" dirty="0"/>
          </a:p>
        </p:txBody>
      </p:sp>
      <p:pic>
        <p:nvPicPr>
          <p:cNvPr id="4" name="Content Placeholder 3" descr="Rumack_Matthew_nomogram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476672"/>
            <a:ext cx="5727698" cy="6093296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83568" y="1628800"/>
            <a:ext cx="273630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Char char="w"/>
              <a:tabLst/>
              <a:defRPr/>
            </a:pPr>
            <a:r>
              <a:rPr kumimoji="1" lang="sr-Cyrl-R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процењује</a:t>
            </a:r>
            <a:r>
              <a:rPr kumimoji="1" lang="sr-Cyrl-R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ризик од оштећења јетре а тиме и адекватност примене антидота на основу концентрације парацетамола у крви након акутног тровања</a:t>
            </a: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парацетамолом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дијагностика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Лабораторија</a:t>
            </a:r>
          </a:p>
          <a:p>
            <a:pPr lvl="1"/>
            <a:r>
              <a:rPr lang="sr-Cyrl-RS" dirty="0" smtClean="0"/>
              <a:t>анализа крви: ензими јетре, билирубин, алкална фосфатаза, протромбинско време, гликемија, ниво салицилата, парцијални притисак гасова, </a:t>
            </a:r>
            <a:r>
              <a:rPr lang="en-US" dirty="0" err="1" smtClean="0"/>
              <a:t>hCG</a:t>
            </a:r>
            <a:r>
              <a:rPr lang="sr-Cyrl-RS" dirty="0" smtClean="0"/>
              <a:t> (код жена у репродуктивном периоду)</a:t>
            </a:r>
          </a:p>
          <a:p>
            <a:pPr lvl="2"/>
            <a:r>
              <a:rPr lang="sr-Cyrl-RS" dirty="0" smtClean="0"/>
              <a:t>ниво парацетамола </a:t>
            </a:r>
            <a:r>
              <a:rPr lang="en-US" dirty="0" smtClean="0"/>
              <a:t>x </a:t>
            </a:r>
            <a:r>
              <a:rPr lang="sr-Cyrl-RS" dirty="0" smtClean="0"/>
              <a:t>вредност </a:t>
            </a:r>
            <a:r>
              <a:rPr lang="en-US" dirty="0" smtClean="0"/>
              <a:t>ALT</a:t>
            </a:r>
            <a:r>
              <a:rPr lang="sr-Cyrl-RS" dirty="0" smtClean="0"/>
              <a:t> се користи као предиктивни фактор за развој оштећења јетре: </a:t>
            </a:r>
            <a:r>
              <a:rPr lang="en-US" dirty="0" smtClean="0"/>
              <a:t>&lt;1500 – </a:t>
            </a:r>
            <a:r>
              <a:rPr lang="sr-Cyrl-RS" dirty="0" smtClean="0"/>
              <a:t>низак ризик, </a:t>
            </a:r>
            <a:r>
              <a:rPr lang="en-US" dirty="0" smtClean="0"/>
              <a:t>1500-10,000 – </a:t>
            </a:r>
            <a:r>
              <a:rPr lang="sr-Cyrl-RS" dirty="0" smtClean="0"/>
              <a:t>умерени ризик, </a:t>
            </a:r>
            <a:r>
              <a:rPr lang="en-US" dirty="0" smtClean="0"/>
              <a:t>&gt;10,000 – </a:t>
            </a:r>
            <a:r>
              <a:rPr lang="sr-Cyrl-RS" dirty="0" smtClean="0"/>
              <a:t>висок ризик</a:t>
            </a:r>
          </a:p>
          <a:p>
            <a:pPr lvl="1"/>
            <a:r>
              <a:rPr lang="sr-Cyrl-RS" dirty="0" smtClean="0"/>
              <a:t>анализа урина: хематурија и протеинурија</a:t>
            </a:r>
          </a:p>
          <a:p>
            <a:pPr lvl="0">
              <a:buClr>
                <a:srgbClr val="003D62"/>
              </a:buClr>
            </a:pPr>
            <a:r>
              <a:rPr lang="sr-Cyrl-RS" dirty="0" smtClean="0"/>
              <a:t>Снимања</a:t>
            </a:r>
          </a:p>
          <a:p>
            <a:pPr lvl="1">
              <a:buClr>
                <a:srgbClr val="003D62"/>
              </a:buClr>
            </a:pPr>
            <a:r>
              <a:rPr lang="sr-Cyrl-RS" dirty="0" smtClean="0"/>
              <a:t>скен мозга код измене менталног статуса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РЕНАЛНА КОЛИКА</a:t>
            </a: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Патофизиологија</a:t>
            </a:r>
          </a:p>
          <a:p>
            <a:pPr lvl="1">
              <a:lnSpc>
                <a:spcPct val="90000"/>
              </a:lnSpc>
            </a:pPr>
            <a:r>
              <a:rPr lang="sr-Cyrl-CS" sz="2000"/>
              <a:t>У бубрегу формиран камен прелази у уретер, чији зид растеже и изазива изразите болове</a:t>
            </a:r>
          </a:p>
          <a:p>
            <a:pPr lvl="1">
              <a:lnSpc>
                <a:spcPct val="90000"/>
              </a:lnSpc>
            </a:pPr>
            <a:r>
              <a:rPr lang="sr-Cyrl-CS" sz="2000"/>
              <a:t>Најчешћи узроци формирања камена у бубрегу су хиперкалциуриа, хиперурикозурија, хипероксалурија, хипоцитратуриа и мали волумен урина</a:t>
            </a:r>
          </a:p>
          <a:p>
            <a:pPr>
              <a:lnSpc>
                <a:spcPct val="90000"/>
              </a:lnSpc>
            </a:pPr>
            <a:r>
              <a:rPr lang="sr-Cyrl-CS"/>
              <a:t>Епидемиологија</a:t>
            </a:r>
          </a:p>
          <a:p>
            <a:pPr lvl="1">
              <a:lnSpc>
                <a:spcPct val="90000"/>
              </a:lnSpc>
            </a:pPr>
            <a:r>
              <a:rPr lang="sr-Cyrl-CS" sz="2000"/>
              <a:t>1% свих хоспитализација</a:t>
            </a:r>
          </a:p>
          <a:p>
            <a:pPr lvl="1">
              <a:lnSpc>
                <a:spcPct val="90000"/>
              </a:lnSpc>
            </a:pPr>
            <a:r>
              <a:rPr lang="sr-Cyrl-CS" sz="2000"/>
              <a:t>чешће се јавља код мушкараца, од 35 до 45 године живота</a:t>
            </a:r>
          </a:p>
          <a:p>
            <a:pPr lvl="1">
              <a:lnSpc>
                <a:spcPct val="90000"/>
              </a:lnSpc>
            </a:pPr>
            <a:r>
              <a:rPr lang="sr-Cyrl-CS" sz="2000"/>
              <a:t>повећава ризик од настанка бубрежне инфекције и инсуфицијенције </a:t>
            </a:r>
          </a:p>
          <a:p>
            <a:pPr lvl="1">
              <a:lnSpc>
                <a:spcPct val="90000"/>
              </a:lnSpc>
            </a:pPr>
            <a:r>
              <a:rPr lang="sr-Cyrl-CS" sz="2000"/>
              <a:t>оштећење бубрега започиње 24 сата након комплетне опструкције, а трајно оштећење након 5 до 14 дана</a:t>
            </a:r>
          </a:p>
          <a:p>
            <a:pPr>
              <a:lnSpc>
                <a:spcPct val="90000"/>
              </a:lnSpc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парацетамолом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лечење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824536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Принципи:</a:t>
            </a:r>
          </a:p>
          <a:p>
            <a:pPr lvl="1"/>
            <a:r>
              <a:rPr lang="sr-Cyrl-RS" dirty="0" smtClean="0"/>
              <a:t>стабилизација </a:t>
            </a:r>
            <a:r>
              <a:rPr lang="sr-Cyrl-RS" i="1" dirty="0" smtClean="0"/>
              <a:t>А</a:t>
            </a:r>
            <a:r>
              <a:rPr lang="en-US" i="1" dirty="0" smtClean="0"/>
              <a:t>BC </a:t>
            </a:r>
            <a:r>
              <a:rPr lang="en-US" dirty="0" smtClean="0"/>
              <a:t>(</a:t>
            </a:r>
            <a:r>
              <a:rPr lang="en-US" i="1" dirty="0" smtClean="0"/>
              <a:t>airway, breathing, circulation</a:t>
            </a:r>
            <a:r>
              <a:rPr lang="en-US" dirty="0" smtClean="0"/>
              <a:t>)</a:t>
            </a:r>
            <a:r>
              <a:rPr lang="sr-Cyrl-RS" dirty="0" smtClean="0"/>
              <a:t> </a:t>
            </a:r>
            <a:endParaRPr lang="en-US" dirty="0" smtClean="0"/>
          </a:p>
          <a:p>
            <a:pPr lvl="1"/>
            <a:r>
              <a:rPr lang="sr-Cyrl-RS" dirty="0" smtClean="0"/>
              <a:t>смањење апсорпције</a:t>
            </a:r>
          </a:p>
          <a:p>
            <a:pPr lvl="2"/>
            <a:r>
              <a:rPr lang="sr-Cyrl-RS" dirty="0" smtClean="0"/>
              <a:t>гастрична лаважа (до 1 сат након ингестије, евентуално касније ако су истовремено са парацетамолом примењени лекови који супоравају мотилитет ГИТ), активни угаљ 1</a:t>
            </a:r>
            <a:r>
              <a:rPr lang="en-US" dirty="0" smtClean="0"/>
              <a:t>g/kg</a:t>
            </a:r>
            <a:r>
              <a:rPr lang="sr-Cyrl-RS" dirty="0" smtClean="0"/>
              <a:t> телесне тежине</a:t>
            </a:r>
          </a:p>
          <a:p>
            <a:pPr lvl="1"/>
            <a:r>
              <a:rPr lang="sr-Cyrl-RS" dirty="0" smtClean="0"/>
              <a:t>корекција метаболичких абнормалности</a:t>
            </a:r>
          </a:p>
          <a:p>
            <a:pPr lvl="1"/>
            <a:r>
              <a:rPr lang="sr-Cyrl-RS" dirty="0" smtClean="0"/>
              <a:t>супортивне мере</a:t>
            </a:r>
          </a:p>
          <a:p>
            <a:pPr lvl="1"/>
            <a:r>
              <a:rPr lang="sr-Cyrl-RS" dirty="0" smtClean="0"/>
              <a:t>антидот: </a:t>
            </a:r>
            <a:r>
              <a:rPr lang="en-US" i="1" dirty="0" smtClean="0"/>
              <a:t>N</a:t>
            </a:r>
            <a:r>
              <a:rPr lang="sr-Cyrl-RS" dirty="0" smtClean="0"/>
              <a:t>-ацетил-цистеин</a:t>
            </a:r>
          </a:p>
          <a:p>
            <a:pPr lvl="1"/>
            <a:r>
              <a:rPr lang="sr-Cyrl-RS" dirty="0" smtClean="0"/>
              <a:t>трансплантација јетре</a:t>
            </a:r>
          </a:p>
          <a:p>
            <a:pPr lvl="2"/>
            <a:r>
              <a:rPr lang="sr-Cyrl-RS" dirty="0" smtClean="0"/>
              <a:t>код пацијената са тешким оштећењем јетре где постоји ризик од отказивања органа, критеријуми укључују: метаболичку ацидозу која не реагује на лечење, инсуфицијенцију бубрега, присуство коагулопатије и енцефалопатије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парацетамолом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примена </a:t>
            </a:r>
            <a:r>
              <a:rPr lang="en-US" i="1" dirty="0" smtClean="0"/>
              <a:t>N</a:t>
            </a:r>
            <a:r>
              <a:rPr lang="sr-Cyrl-RS" dirty="0" smtClean="0"/>
              <a:t>-ацетил-цистеин-а-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824536"/>
          </a:xfrm>
        </p:spPr>
        <p:txBody>
          <a:bodyPr>
            <a:normAutofit fontScale="85000" lnSpcReduction="10000"/>
          </a:bodyPr>
          <a:lstStyle/>
          <a:p>
            <a:r>
              <a:rPr lang="sr-Cyrl-RS" dirty="0" smtClean="0"/>
              <a:t>Лече се сви чија је вредност серумског парацетамола изнад тзв. ‘’могуће’’ линије Румак-Метју номограма </a:t>
            </a:r>
          </a:p>
          <a:p>
            <a:pPr lvl="1"/>
            <a:r>
              <a:rPr lang="sr-Cyrl-RS" dirty="0" smtClean="0"/>
              <a:t>25% испод тзв. ‘’вероватне’’ линије тровања</a:t>
            </a:r>
          </a:p>
          <a:p>
            <a:r>
              <a:rPr lang="sr-Cyrl-RS" dirty="0" smtClean="0"/>
              <a:t>Терапијски режим:</a:t>
            </a:r>
          </a:p>
          <a:p>
            <a:pPr lvl="1"/>
            <a:r>
              <a:rPr lang="sr-Cyrl-RS" dirty="0" smtClean="0"/>
              <a:t>Орални </a:t>
            </a:r>
            <a:r>
              <a:rPr lang="en-US" i="1" dirty="0" smtClean="0"/>
              <a:t>N</a:t>
            </a:r>
            <a:r>
              <a:rPr lang="sr-Cyrl-RS" dirty="0" smtClean="0"/>
              <a:t>-ацетил-цистеин: ударна доза од </a:t>
            </a:r>
            <a:r>
              <a:rPr lang="en-US" dirty="0" smtClean="0"/>
              <a:t>140 mg/kg, </a:t>
            </a:r>
            <a:r>
              <a:rPr lang="sr-Cyrl-RS" dirty="0" smtClean="0"/>
              <a:t>затим 17 доза одржавања од </a:t>
            </a:r>
            <a:r>
              <a:rPr lang="en-US" dirty="0" smtClean="0"/>
              <a:t>70 mg/kg, </a:t>
            </a:r>
            <a:r>
              <a:rPr lang="sr-Cyrl-RS" dirty="0" smtClean="0"/>
              <a:t>примењених на свака 4 сата. Укупно трајање лечења је 72 сата</a:t>
            </a:r>
          </a:p>
          <a:p>
            <a:pPr lvl="2"/>
            <a:r>
              <a:rPr lang="sr-Cyrl-RS" dirty="0" smtClean="0"/>
              <a:t>ако се третман почне унутар 8 сати од ингестије, хепатотоксичност се превенира без обзира на унету дозу парацетамола</a:t>
            </a:r>
          </a:p>
          <a:p>
            <a:pPr lvl="1"/>
            <a:r>
              <a:rPr lang="sr-Cyrl-RS" dirty="0" smtClean="0"/>
              <a:t>Интравенски </a:t>
            </a:r>
            <a:r>
              <a:rPr lang="en-US" i="1" dirty="0" smtClean="0"/>
              <a:t>N</a:t>
            </a:r>
            <a:r>
              <a:rPr lang="sr-Cyrl-RS" dirty="0" smtClean="0"/>
              <a:t>-ацетил-цистеин: ударна доза</a:t>
            </a:r>
            <a:r>
              <a:rPr lang="en-US" dirty="0" smtClean="0"/>
              <a:t>: </a:t>
            </a:r>
            <a:r>
              <a:rPr lang="sr-Cyrl-RS" dirty="0" smtClean="0"/>
              <a:t>инфузија </a:t>
            </a:r>
            <a:r>
              <a:rPr lang="en-US" dirty="0" smtClean="0"/>
              <a:t>150 mg/kg </a:t>
            </a:r>
            <a:r>
              <a:rPr lang="sr-Cyrl-RS" dirty="0" smtClean="0"/>
              <a:t> у 2</a:t>
            </a:r>
            <a:r>
              <a:rPr lang="en-US" dirty="0" smtClean="0"/>
              <a:t>00 </a:t>
            </a:r>
            <a:r>
              <a:rPr lang="en-US" dirty="0" err="1" smtClean="0"/>
              <a:t>mL</a:t>
            </a:r>
            <a:r>
              <a:rPr lang="en-US" dirty="0" smtClean="0"/>
              <a:t> 5%</a:t>
            </a:r>
            <a:r>
              <a:rPr lang="sr-Cyrl-RS" dirty="0" smtClean="0"/>
              <a:t> декстрозе током </a:t>
            </a:r>
            <a:r>
              <a:rPr lang="en-US" dirty="0" smtClean="0"/>
              <a:t> 1 h</a:t>
            </a:r>
            <a:r>
              <a:rPr lang="sr-Cyrl-RS" dirty="0" smtClean="0"/>
              <a:t>, затим инфузија </a:t>
            </a:r>
            <a:r>
              <a:rPr lang="en-US" dirty="0" smtClean="0"/>
              <a:t>50 mg/kg </a:t>
            </a:r>
            <a:r>
              <a:rPr lang="sr-Cyrl-RS" dirty="0" smtClean="0"/>
              <a:t>у </a:t>
            </a:r>
            <a:r>
              <a:rPr lang="en-US" dirty="0" smtClean="0"/>
              <a:t>500 </a:t>
            </a:r>
            <a:r>
              <a:rPr lang="en-US" dirty="0" err="1" smtClean="0"/>
              <a:t>mL</a:t>
            </a:r>
            <a:r>
              <a:rPr lang="en-US" dirty="0" smtClean="0"/>
              <a:t> 5%</a:t>
            </a:r>
            <a:r>
              <a:rPr lang="sr-Cyrl-RS" dirty="0" smtClean="0"/>
              <a:t> декстрозе током </a:t>
            </a:r>
            <a:r>
              <a:rPr lang="en-US" dirty="0" smtClean="0"/>
              <a:t> </a:t>
            </a:r>
            <a:r>
              <a:rPr lang="sr-Cyrl-RS" dirty="0" smtClean="0"/>
              <a:t>4</a:t>
            </a:r>
            <a:r>
              <a:rPr lang="en-US" dirty="0" smtClean="0"/>
              <a:t> h</a:t>
            </a:r>
            <a:r>
              <a:rPr lang="sr-Cyrl-RS" dirty="0" smtClean="0"/>
              <a:t>, затим </a:t>
            </a:r>
            <a:r>
              <a:rPr lang="en-US" dirty="0" smtClean="0"/>
              <a:t>100 mg/kg mg/kg </a:t>
            </a:r>
            <a:r>
              <a:rPr lang="sr-Cyrl-RS" dirty="0" smtClean="0"/>
              <a:t>у 1000</a:t>
            </a:r>
            <a:r>
              <a:rPr lang="en-US" dirty="0" err="1" smtClean="0"/>
              <a:t>mL</a:t>
            </a:r>
            <a:r>
              <a:rPr lang="en-US" dirty="0" smtClean="0"/>
              <a:t> 5%</a:t>
            </a:r>
            <a:r>
              <a:rPr lang="sr-Cyrl-RS" dirty="0" smtClean="0"/>
              <a:t> декстрозе током </a:t>
            </a:r>
            <a:r>
              <a:rPr lang="en-US" dirty="0" smtClean="0"/>
              <a:t> </a:t>
            </a:r>
            <a:r>
              <a:rPr lang="sr-Cyrl-RS" dirty="0" smtClean="0"/>
              <a:t>16 </a:t>
            </a:r>
            <a:r>
              <a:rPr lang="en-US" dirty="0" smtClean="0"/>
              <a:t>h</a:t>
            </a:r>
            <a:endParaRPr lang="sr-Cyrl-RS" dirty="0" smtClean="0"/>
          </a:p>
          <a:p>
            <a:pPr lvl="2"/>
            <a:r>
              <a:rPr lang="sr-Cyrl-RS" dirty="0" smtClean="0"/>
              <a:t>примењује се ако је измењен ментални статус, постоји крвављење или опструкција у ГИТ-у, постоји историја оралног уноса каустика, постоји повраћање рефрактерно на антиеметике или ако је пацијент трудница</a:t>
            </a:r>
          </a:p>
          <a:p>
            <a:pPr lvl="2"/>
            <a:r>
              <a:rPr lang="sr-Cyrl-RS" dirty="0" smtClean="0"/>
              <a:t>може досвести до алергијских реакција</a:t>
            </a:r>
          </a:p>
          <a:p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824536"/>
          </a:xfrm>
        </p:spPr>
        <p:txBody>
          <a:bodyPr>
            <a:normAutofit fontScale="92500" lnSpcReduction="20000"/>
          </a:bodyPr>
          <a:lstStyle/>
          <a:p>
            <a:pPr marL="0" indent="0">
              <a:buFont typeface="Arial" pitchFamily="34" charset="0"/>
              <a:buChar char="•"/>
            </a:pP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</a:t>
            </a:r>
            <a:r>
              <a:rPr lang="sr-Cyrl-RS" sz="20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Предозирање аспирином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Особа женског пола стара 15 година доведена је у Ургентни центар након што је 1 сат раније попила 25 таблета аспирина од 325</a:t>
            </a:r>
            <a:r>
              <a:rPr lang="en-US" sz="2000" dirty="0" smtClean="0">
                <a:latin typeface="Cambria" pitchFamily="18" charset="0"/>
              </a:rPr>
              <a:t> mg</a:t>
            </a:r>
            <a:r>
              <a:rPr lang="sr-Cyrl-RS" sz="2000" dirty="0" smtClean="0">
                <a:latin typeface="Cambria" pitchFamily="18" charset="0"/>
              </a:rPr>
              <a:t>, 4 таблете ибупрофена од 500</a:t>
            </a:r>
            <a:r>
              <a:rPr lang="en-US" sz="2000" dirty="0" smtClean="0">
                <a:latin typeface="Cambria" pitchFamily="18" charset="0"/>
              </a:rPr>
              <a:t> mg</a:t>
            </a:r>
            <a:r>
              <a:rPr lang="sr-Cyrl-RS" sz="2000" dirty="0" smtClean="0">
                <a:latin typeface="Cambria" pitchFamily="18" charset="0"/>
              </a:rPr>
              <a:t> и неколико ‘’таблета за стомак’’.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Након 2 сата од ингестије добила је болове у стомаку, а након још 2 сата јавили су се и мучнина и звоњава у ушима. Ниво салицилата у крви 4 сата након ингестије био је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32.5 mg/dl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. Физикалним прегледом утврђена је блага осетљивост абдомена, измерена температура 36,6°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C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крвни притисак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 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110/60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mm Hg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, пулс 122/мин, респирације 18/мин. Поновљено мерење нивоа салицилата у крви након 6, 9 и 11 сати дало је исте вредности од </a:t>
            </a:r>
            <a:r>
              <a:rPr lang="en-US" sz="2000" dirty="0" smtClean="0">
                <a:latin typeface="Cambria" pitchFamily="18" charset="0"/>
              </a:rPr>
              <a:t>40.7 mg/dl. </a:t>
            </a:r>
            <a:r>
              <a:rPr lang="sr-Cyrl-RS" sz="2000" dirty="0" smtClean="0">
                <a:latin typeface="Cambria" pitchFamily="18" charset="0"/>
              </a:rPr>
              <a:t>Пацијенткиња је примљена у јединицу интензивне неге, примењена је надокнада течности инфузијом, алкалинизација урина. Међутим, 14 сати након ингестије поновно мерење салицилата у крви открива ниво од </a:t>
            </a:r>
            <a:r>
              <a:rPr lang="en-US" sz="2000" dirty="0" smtClean="0">
                <a:latin typeface="Cambria" pitchFamily="18" charset="0"/>
              </a:rPr>
              <a:t>4</a:t>
            </a:r>
            <a:r>
              <a:rPr lang="sr-Cyrl-RS" sz="2000" dirty="0" smtClean="0">
                <a:latin typeface="Cambria" pitchFamily="18" charset="0"/>
              </a:rPr>
              <a:t>5</a:t>
            </a:r>
            <a:r>
              <a:rPr lang="en-US" sz="2000" dirty="0" smtClean="0">
                <a:latin typeface="Cambria" pitchFamily="18" charset="0"/>
              </a:rPr>
              <a:t> mg/dl </a:t>
            </a:r>
            <a:r>
              <a:rPr lang="sr-Cyrl-RS" sz="2000" dirty="0" smtClean="0">
                <a:latin typeface="Cambria" pitchFamily="18" charset="0"/>
              </a:rPr>
              <a:t>. Колико је тешко ово тровање? Зашто концентрација салицилата у крви расте? </a:t>
            </a:r>
            <a:r>
              <a:rPr lang="sr-Cyrl-RS" sz="2000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Како поступити?</a:t>
            </a:r>
          </a:p>
          <a:p>
            <a:pPr marL="0" indent="0">
              <a:buNone/>
            </a:pPr>
            <a:r>
              <a:rPr lang="sr-Cyrl-RS" sz="2000" dirty="0" smtClean="0">
                <a:latin typeface="Cambria" pitchFamily="18" charset="0"/>
              </a:rPr>
              <a:t>додатна информација: Нативни снимак абдомена  показао је присуство масе у пределу желуца. За ‘’таблете за стомак’’ накнадно је утврђено да је у питању бизмут субсалицилат.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аспирином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-епидемиологија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968552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Аспирин је значајан узрок задесног и намерног тровања</a:t>
            </a:r>
          </a:p>
          <a:p>
            <a:pPr lvl="1"/>
            <a:r>
              <a:rPr lang="sr-Cyrl-RS" dirty="0" smtClean="0"/>
              <a:t>сам или у комбинацији са другим лековима, узрок је у ¼ свих тровања повезаних са применом аналгетика</a:t>
            </a:r>
            <a:r>
              <a:rPr lang="en-US" dirty="0" smtClean="0"/>
              <a:t>, </a:t>
            </a:r>
            <a:r>
              <a:rPr lang="sr-Cyrl-RS" dirty="0" smtClean="0"/>
              <a:t>укључујући ингестију препарата намењених за топикалну примену </a:t>
            </a:r>
          </a:p>
          <a:p>
            <a:pPr lvl="1"/>
            <a:r>
              <a:rPr lang="sr-Cyrl-RS" dirty="0" smtClean="0"/>
              <a:t>само у САД годишње се конзумира 10 000 тона аспирина</a:t>
            </a:r>
            <a:endParaRPr lang="en-US" dirty="0" smtClean="0"/>
          </a:p>
          <a:p>
            <a:pPr lvl="2"/>
            <a:r>
              <a:rPr lang="sr-Cyrl-RS" dirty="0" smtClean="0"/>
              <a:t>безбедна доза до 150</a:t>
            </a:r>
            <a:r>
              <a:rPr lang="en-US" dirty="0" smtClean="0"/>
              <a:t>mg/kg</a:t>
            </a:r>
            <a:endParaRPr lang="sr-Cyrl-RS" dirty="0" smtClean="0"/>
          </a:p>
          <a:p>
            <a:r>
              <a:rPr lang="sr-Cyrl-RS" dirty="0" smtClean="0"/>
              <a:t>Тровање аспирином често је и код одраслих и код деце</a:t>
            </a:r>
          </a:p>
          <a:p>
            <a:pPr lvl="1"/>
            <a:r>
              <a:rPr lang="sr-Cyrl-RS" dirty="0" smtClean="0"/>
              <a:t>код деце се може јавити у форми Рејовог синдрома: оштећење јетре праћено мучнином, повраћањем, хипогликемијом, масном инфилтрацијом јетре уз повишене јетрине ензиме, повећаним интракранијалним притиском и комом</a:t>
            </a:r>
            <a:endParaRPr lang="en-US" dirty="0" smtClean="0"/>
          </a:p>
          <a:p>
            <a:pPr lvl="2"/>
            <a:r>
              <a:rPr lang="sr-Cyrl-RS" dirty="0" smtClean="0"/>
              <a:t>аспирин се не даје деци испод 8 година (по неким препорукама ни испод 12), односно испод 16 година ако имају вирусно обољење</a:t>
            </a:r>
          </a:p>
          <a:p>
            <a:r>
              <a:rPr lang="sr-Cyrl-RS" dirty="0" smtClean="0"/>
              <a:t>Морталитет код акутног предозирања је 1%, а код хроничног 25%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аспирином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-фазе електролитног дисбаланса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896544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Фаза 1</a:t>
            </a:r>
          </a:p>
          <a:p>
            <a:pPr lvl="1"/>
            <a:r>
              <a:rPr lang="sr-Cyrl-RS" dirty="0" smtClean="0"/>
              <a:t>стимулација респираторног центра води у хипервентилацију, што води у респираторну алкалозу* и компензаторну алкалурију: </a:t>
            </a:r>
            <a:r>
              <a:rPr lang="en-US" dirty="0" smtClean="0"/>
              <a:t>Na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sr-Cyrl-RS" dirty="0" smtClean="0"/>
              <a:t>и </a:t>
            </a:r>
            <a:r>
              <a:rPr lang="en-US" dirty="0" smtClean="0"/>
              <a:t>K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sr-Cyrl-RS" dirty="0" smtClean="0"/>
              <a:t> се излучују у урину. Фаза траје до 12 сати.</a:t>
            </a:r>
          </a:p>
          <a:p>
            <a:r>
              <a:rPr lang="sr-Cyrl-RS" dirty="0" smtClean="0"/>
              <a:t>Фаза 2</a:t>
            </a:r>
          </a:p>
          <a:p>
            <a:pPr lvl="1"/>
            <a:r>
              <a:rPr lang="sr-Cyrl-RS" dirty="0" smtClean="0"/>
              <a:t>због губитка </a:t>
            </a:r>
            <a:r>
              <a:rPr lang="en-US" dirty="0" smtClean="0"/>
              <a:t>K</a:t>
            </a:r>
            <a:r>
              <a:rPr lang="sr-Cyrl-RS" baseline="30000" dirty="0" smtClean="0"/>
              <a:t>+</a:t>
            </a:r>
            <a:r>
              <a:rPr lang="sr-Cyrl-RS" dirty="0" smtClean="0"/>
              <a:t> у присуству респираторне алкалозе настаје парадоксална ацидурија. Фаза почиње након неколико сати од ингестије и траје 12 -24 сата.</a:t>
            </a:r>
          </a:p>
          <a:p>
            <a:r>
              <a:rPr lang="sr-Cyrl-RS" dirty="0" smtClean="0"/>
              <a:t>Фаза 3</a:t>
            </a:r>
          </a:p>
          <a:p>
            <a:pPr lvl="1"/>
            <a:r>
              <a:rPr lang="sr-Cyrl-RS" dirty="0" smtClean="0"/>
              <a:t>настаје дехидратација, хипокалемија и прогресивна метаболичка ацидоза*. Фаза почиње након 4-6 сати од ингестије код мале деце и 24 и више сати од ингестије код одраслих.</a:t>
            </a:r>
          </a:p>
          <a:p>
            <a:r>
              <a:rPr lang="sr-Cyrl-RS" dirty="0" smtClean="0"/>
              <a:t>*Истовремено присутне примарна респираторна алкалоза </a:t>
            </a:r>
            <a:r>
              <a:rPr lang="en-US" dirty="0" smtClean="0"/>
              <a:t>(</a:t>
            </a:r>
            <a:r>
              <a:rPr lang="sr-Cyrl-RS" dirty="0" smtClean="0"/>
              <a:t>смањен парцијални притисак 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 </a:t>
            </a:r>
            <a:r>
              <a:rPr lang="sr-Cyrl-RS" dirty="0" smtClean="0"/>
              <a:t>) и примарна метаболичка ацидоза </a:t>
            </a:r>
            <a:r>
              <a:rPr lang="en-US" dirty="0" smtClean="0"/>
              <a:t>(</a:t>
            </a:r>
            <a:r>
              <a:rPr lang="sr-Cyrl-RS" dirty="0" smtClean="0"/>
              <a:t>ниски серумски </a:t>
            </a:r>
            <a:r>
              <a:rPr lang="en-US" dirty="0" smtClean="0"/>
              <a:t>HCO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) </a:t>
            </a:r>
            <a:r>
              <a:rPr lang="sr-Cyrl-RS" dirty="0" smtClean="0"/>
              <a:t>сумњиве су на тровање аспирином, али га њихово одсуство не искључује!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аспирином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клиничка слика и знаци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680520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Тровање је последица нагомилавања салицилне киселине </a:t>
            </a:r>
            <a:r>
              <a:rPr lang="en-US" dirty="0" smtClean="0"/>
              <a:t>- </a:t>
            </a:r>
            <a:r>
              <a:rPr lang="sr-Cyrl-RS" dirty="0" smtClean="0"/>
              <a:t>активног метаболита аспирина</a:t>
            </a:r>
          </a:p>
          <a:p>
            <a:pPr lvl="1"/>
            <a:r>
              <a:rPr lang="sr-Cyrl-RS" dirty="0" smtClean="0"/>
              <a:t>угрожени су скоро сви органи и системи, а посебно ЦНС, КВС, плућа, јетра и бубрези</a:t>
            </a:r>
          </a:p>
          <a:p>
            <a:r>
              <a:rPr lang="sr-Cyrl-RS" dirty="0" smtClean="0"/>
              <a:t>Најранији знаци тровања :</a:t>
            </a:r>
          </a:p>
          <a:p>
            <a:pPr lvl="1"/>
            <a:r>
              <a:rPr lang="sr-Cyrl-RS" dirty="0" smtClean="0"/>
              <a:t>мучнина, повраћање, презнојавање, тинитус</a:t>
            </a:r>
          </a:p>
          <a:p>
            <a:pPr lvl="1"/>
            <a:r>
              <a:rPr lang="sr-Cyrl-RS" dirty="0" smtClean="0"/>
              <a:t>вртоглавица, хипервентилација, тахикардија, хиперактивност</a:t>
            </a:r>
          </a:p>
          <a:p>
            <a:r>
              <a:rPr lang="sr-Cyrl-RS" dirty="0" smtClean="0"/>
              <a:t>Каснији знаци тровања:</a:t>
            </a:r>
          </a:p>
          <a:p>
            <a:pPr lvl="1"/>
            <a:r>
              <a:rPr lang="sr-Cyrl-RS" dirty="0" smtClean="0"/>
              <a:t>агитација, делиријум, халуцинације, конвулзије, летаргија, ступор, кома</a:t>
            </a:r>
          </a:p>
          <a:p>
            <a:pPr lvl="1"/>
            <a:endParaRPr lang="sr-Cyrl-RS" dirty="0" smtClean="0"/>
          </a:p>
          <a:p>
            <a:r>
              <a:rPr lang="sr-Cyrl-RS" dirty="0" smtClean="0"/>
              <a:t>Тинитус је карактеристичан знак (јавља се најчешће кад концентрација салицилата у крви пређе </a:t>
            </a:r>
            <a:r>
              <a:rPr lang="en-US" dirty="0" smtClean="0"/>
              <a:t>30mg/dl)</a:t>
            </a:r>
            <a:endParaRPr lang="sr-Cyrl-RS" dirty="0" smtClean="0"/>
          </a:p>
          <a:p>
            <a:r>
              <a:rPr lang="sr-Cyrl-RS" dirty="0" smtClean="0"/>
              <a:t>Хипертермија је знак тешког тровања!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аспирином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симптоми и знаци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u="sng" dirty="0" smtClean="0"/>
              <a:t>Плућа</a:t>
            </a:r>
            <a:r>
              <a:rPr lang="sr-Cyrl-RS" dirty="0" smtClean="0"/>
              <a:t>: хипервентилација, хиперпнеја, респираторни арест, грозница и диспнеја</a:t>
            </a:r>
          </a:p>
          <a:p>
            <a:r>
              <a:rPr lang="sr-Cyrl-RS" u="sng" dirty="0" smtClean="0"/>
              <a:t>Слух</a:t>
            </a:r>
            <a:r>
              <a:rPr lang="sr-Cyrl-RS" dirty="0" smtClean="0"/>
              <a:t>: глувоћа, тинитус</a:t>
            </a:r>
          </a:p>
          <a:p>
            <a:r>
              <a:rPr lang="sr-Cyrl-RS" u="sng" dirty="0" smtClean="0"/>
              <a:t>КВС</a:t>
            </a:r>
            <a:r>
              <a:rPr lang="sr-Cyrl-RS" dirty="0" smtClean="0"/>
              <a:t>: тахикардија, хипотензија, дисритмије, асистола</a:t>
            </a:r>
          </a:p>
          <a:p>
            <a:r>
              <a:rPr lang="sr-Cyrl-RS" u="sng" dirty="0" smtClean="0"/>
              <a:t>Неуролошки</a:t>
            </a:r>
            <a:r>
              <a:rPr lang="sr-Cyrl-RS" dirty="0" smtClean="0"/>
              <a:t>: депресија ЦНС, тремор, замућење вида, конвулзије, енцефалопатија</a:t>
            </a:r>
          </a:p>
          <a:p>
            <a:r>
              <a:rPr lang="sr-Cyrl-RS" u="sng" dirty="0" smtClean="0"/>
              <a:t>ГИТ</a:t>
            </a:r>
            <a:r>
              <a:rPr lang="sr-Cyrl-RS" dirty="0" smtClean="0"/>
              <a:t>: мучнина и повраћање, бол у епигастријуму, перфорација црева, панкреатитис, хепатитис</a:t>
            </a:r>
          </a:p>
          <a:p>
            <a:r>
              <a:rPr lang="sr-Cyrl-RS" u="sng" dirty="0" smtClean="0"/>
              <a:t>Генитоуринарни тракт</a:t>
            </a:r>
            <a:r>
              <a:rPr lang="sr-Cyrl-RS" dirty="0" smtClean="0"/>
              <a:t>: акутна инсуфицијенција бубрега</a:t>
            </a:r>
          </a:p>
          <a:p>
            <a:r>
              <a:rPr lang="sr-Cyrl-RS" u="sng" dirty="0" smtClean="0"/>
              <a:t>Хематолошки</a:t>
            </a:r>
            <a:r>
              <a:rPr lang="sr-Cyrl-RS" dirty="0" smtClean="0"/>
              <a:t>: продужење протромбинског времена, продужено крвављење, </a:t>
            </a:r>
            <a:r>
              <a:rPr lang="sr-Cyrl-RS" smtClean="0"/>
              <a:t>смањена </a:t>
            </a:r>
            <a:r>
              <a:rPr lang="sr-Cyrl-RS" smtClean="0"/>
              <a:t>агрегација </a:t>
            </a:r>
            <a:r>
              <a:rPr lang="sr-Cyrl-RS" dirty="0" smtClean="0"/>
              <a:t>тромбоцита</a:t>
            </a:r>
          </a:p>
          <a:p>
            <a:r>
              <a:rPr lang="sr-Cyrl-RS" u="sng" dirty="0" smtClean="0"/>
              <a:t>Кожа</a:t>
            </a:r>
            <a:r>
              <a:rPr lang="sr-Cyrl-RS" dirty="0" smtClean="0"/>
              <a:t>: дијафореза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аспирином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диференцијалне дијагнозе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Тровање кофеином, теофилином, органофосфатима, етанолом, етиленгликолом, хлорином</a:t>
            </a:r>
          </a:p>
          <a:p>
            <a:r>
              <a:rPr lang="sr-Cyrl-RS" dirty="0" smtClean="0"/>
              <a:t>Емболија плућа</a:t>
            </a:r>
          </a:p>
          <a:p>
            <a:r>
              <a:rPr lang="sr-Cyrl-RS" dirty="0" smtClean="0"/>
              <a:t>Акутни респираторни дистрес синдром</a:t>
            </a:r>
          </a:p>
          <a:p>
            <a:r>
              <a:rPr lang="sr-Cyrl-RS" dirty="0" smtClean="0"/>
              <a:t>Астма</a:t>
            </a:r>
          </a:p>
          <a:p>
            <a:r>
              <a:rPr lang="sr-Cyrl-RS" dirty="0" smtClean="0"/>
              <a:t>Септични шок</a:t>
            </a:r>
          </a:p>
          <a:p>
            <a:r>
              <a:rPr lang="sr-Cyrl-RS" dirty="0" smtClean="0"/>
              <a:t>Апстиненцијални синдром</a:t>
            </a:r>
          </a:p>
          <a:p>
            <a:r>
              <a:rPr lang="sr-Cyrl-RS" dirty="0" smtClean="0"/>
              <a:t>Дијабетесна или алкохолна кетоацидоза</a:t>
            </a:r>
          </a:p>
          <a:p>
            <a:r>
              <a:rPr lang="sr-Cyrl-RS" dirty="0" smtClean="0"/>
              <a:t>Схизофренија</a:t>
            </a:r>
          </a:p>
          <a:p>
            <a:r>
              <a:rPr lang="sr-Cyrl-RS" dirty="0" smtClean="0"/>
              <a:t>Анксиозност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аспирином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дијагностика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8064896" cy="4608512"/>
          </a:xfrm>
        </p:spPr>
        <p:txBody>
          <a:bodyPr/>
          <a:lstStyle/>
          <a:p>
            <a:r>
              <a:rPr lang="sr-Cyrl-RS" dirty="0" smtClean="0"/>
              <a:t>Лабораторија</a:t>
            </a:r>
          </a:p>
          <a:p>
            <a:pPr lvl="1"/>
            <a:r>
              <a:rPr lang="sr-Cyrl-RS" dirty="0" smtClean="0"/>
              <a:t>ниво салицилата у крви на свака 2 сата док се не нормализује (ако се повећава, сумња је на тровање формулацијом са постепеним ослобађањем или ствраање безоара!)</a:t>
            </a:r>
          </a:p>
          <a:p>
            <a:pPr lvl="2"/>
            <a:r>
              <a:rPr lang="sr-Cyrl-RS" dirty="0" smtClean="0"/>
              <a:t>терапијски ниво салицилата у крви је </a:t>
            </a:r>
            <a:r>
              <a:rPr lang="en-US" dirty="0" smtClean="0"/>
              <a:t>15-30 mg/</a:t>
            </a:r>
            <a:r>
              <a:rPr lang="en-US" dirty="0" err="1" smtClean="0"/>
              <a:t>dL</a:t>
            </a:r>
            <a:r>
              <a:rPr lang="sr-Cyrl-RS" dirty="0" smtClean="0"/>
              <a:t>, на преко </a:t>
            </a:r>
            <a:r>
              <a:rPr lang="en-US" dirty="0" smtClean="0"/>
              <a:t>30 mg/</a:t>
            </a:r>
            <a:r>
              <a:rPr lang="en-US" dirty="0" err="1" smtClean="0"/>
              <a:t>dL</a:t>
            </a:r>
            <a:r>
              <a:rPr lang="en-US" dirty="0" smtClean="0"/>
              <a:t> </a:t>
            </a:r>
            <a:r>
              <a:rPr lang="sr-Cyrl-RS" dirty="0" smtClean="0"/>
              <a:t>почиње испољавање симптома и знакова токсичности, све преко 6</a:t>
            </a:r>
            <a:r>
              <a:rPr lang="en-US" dirty="0" smtClean="0"/>
              <a:t>0 mg/</a:t>
            </a:r>
            <a:r>
              <a:rPr lang="en-US" dirty="0" err="1" smtClean="0"/>
              <a:t>dL</a:t>
            </a:r>
            <a:r>
              <a:rPr lang="sr-Cyrl-RS" dirty="0" smtClean="0"/>
              <a:t> је озбиљно тровање, </a:t>
            </a:r>
            <a:r>
              <a:rPr lang="en-US" dirty="0" smtClean="0"/>
              <a:t>1</a:t>
            </a:r>
            <a:r>
              <a:rPr lang="sr-Cyrl-RS" dirty="0" smtClean="0"/>
              <a:t>0</a:t>
            </a:r>
            <a:r>
              <a:rPr lang="en-US" dirty="0" smtClean="0"/>
              <a:t>0 mg/</a:t>
            </a:r>
            <a:r>
              <a:rPr lang="en-US" dirty="0" err="1" smtClean="0"/>
              <a:t>dL</a:t>
            </a:r>
            <a:r>
              <a:rPr lang="sr-Cyrl-RS" dirty="0" smtClean="0"/>
              <a:t> угрожава живот  и индикација је за хемодијализу</a:t>
            </a:r>
          </a:p>
          <a:p>
            <a:pPr lvl="3"/>
            <a:r>
              <a:rPr lang="sr-Cyrl-RS" dirty="0" smtClean="0"/>
              <a:t>предвиђање тежине клиничке слике према концентрацији салицилата током времена могуће је преко тзв Доновог номограма</a:t>
            </a:r>
          </a:p>
          <a:p>
            <a:pPr lvl="1"/>
            <a:r>
              <a:rPr lang="sr-Cyrl-RS" dirty="0" smtClean="0"/>
              <a:t>ниво салицилата у првих 6 сати је мање информативан, јер максимална концентрација још није достигнута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828" y="304800"/>
            <a:ext cx="3156092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Данов номограм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4624"/>
            <a:ext cx="5832648" cy="6798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2736304" cy="4608512"/>
          </a:xfrm>
        </p:spPr>
        <p:txBody>
          <a:bodyPr/>
          <a:lstStyle/>
          <a:p>
            <a:r>
              <a:rPr lang="sr-Cyrl-RS" dirty="0" smtClean="0"/>
              <a:t>показује тежину клиничке слике током времена на основу концентрације салицилата у крви након акутног тровања аспирином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РЕНАЛНА КОЛИКА</a:t>
            </a:r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73587"/>
          </a:xfrm>
        </p:spPr>
        <p:txBody>
          <a:bodyPr/>
          <a:lstStyle/>
          <a:p>
            <a:pPr marL="381000" indent="-381000"/>
            <a:r>
              <a:rPr lang="sr-Cyrl-CS"/>
              <a:t>Клиничка слика</a:t>
            </a:r>
          </a:p>
          <a:p>
            <a:pPr marL="725488" lvl="1" indent="-381000"/>
            <a:r>
              <a:rPr lang="sr-Cyrl-CS"/>
              <a:t>Изненадни изразито јаки болови у лумбалном пределу, који зраче ка напред и доле</a:t>
            </a:r>
          </a:p>
          <a:p>
            <a:pPr lvl="2"/>
            <a:r>
              <a:rPr lang="sr-Cyrl-CS"/>
              <a:t>Бол је најчешће константан – не интермитентан!</a:t>
            </a:r>
          </a:p>
          <a:p>
            <a:pPr lvl="2"/>
            <a:r>
              <a:rPr lang="sr-Cyrl-CS"/>
              <a:t>Интензитет бола зависи од места опструкције – не од величине камена!</a:t>
            </a:r>
          </a:p>
          <a:p>
            <a:pPr lvl="2"/>
            <a:r>
              <a:rPr lang="sr-Cyrl-CS"/>
              <a:t>Бол је најинтензивнији у прва 2 сата, најчешће траје до 24 сата</a:t>
            </a:r>
          </a:p>
          <a:p>
            <a:pPr marL="725488" lvl="1" indent="-381000"/>
            <a:r>
              <a:rPr lang="sr-Cyrl-CS"/>
              <a:t>Могућа појава хематурије, мучнине и повраћања </a:t>
            </a:r>
          </a:p>
          <a:p>
            <a:pPr marL="725488" lvl="1" indent="-381000"/>
            <a:r>
              <a:rPr lang="sr-Cyrl-CS"/>
              <a:t>Пацијент се стално помера, тражећи најбољи положај (диф. дијагноза наспрам акутног абдомена!)</a:t>
            </a:r>
          </a:p>
          <a:p>
            <a:pPr marL="725488" lvl="1" indent="-381000"/>
            <a:r>
              <a:rPr lang="sr-Cyrl-CS"/>
              <a:t>Могућа тахикардија и хипертензија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аспирином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дијагностика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 smtClean="0"/>
              <a:t>Лабораторија</a:t>
            </a:r>
          </a:p>
          <a:p>
            <a:pPr lvl="1"/>
            <a:r>
              <a:rPr lang="sr-Cyrl-RS" dirty="0" smtClean="0"/>
              <a:t>електролити, креатинин, уреа, калцијум, магнезијум и глукоза у крви најмање на сваких 12 сати док се ниво салицилата не нормализује</a:t>
            </a:r>
          </a:p>
          <a:p>
            <a:pPr lvl="1"/>
            <a:r>
              <a:rPr lang="sr-Cyrl-RS" dirty="0" smtClean="0"/>
              <a:t>пратити </a:t>
            </a:r>
            <a:r>
              <a:rPr lang="en-US" dirty="0" smtClean="0"/>
              <a:t>pH </a:t>
            </a:r>
            <a:r>
              <a:rPr lang="sr-Cyrl-RS" dirty="0" smtClean="0"/>
              <a:t>урина и одржавати га на 7,5-8</a:t>
            </a:r>
          </a:p>
          <a:p>
            <a:pPr lvl="0">
              <a:buClr>
                <a:srgbClr val="003D62"/>
              </a:buClr>
            </a:pPr>
            <a:r>
              <a:rPr lang="sr-Cyrl-RS" dirty="0" smtClean="0">
                <a:solidFill>
                  <a:srgbClr val="003D62"/>
                </a:solidFill>
              </a:rPr>
              <a:t>Снимања</a:t>
            </a:r>
          </a:p>
          <a:p>
            <a:pPr lvl="1">
              <a:buClr>
                <a:srgbClr val="003D62"/>
              </a:buClr>
            </a:pPr>
            <a:r>
              <a:rPr lang="sr-Cyrl-RS" dirty="0" smtClean="0">
                <a:solidFill>
                  <a:srgbClr val="003D62"/>
                </a:solidFill>
              </a:rPr>
              <a:t>радиографија абдомена и плућа, ултразвук абдомена</a:t>
            </a:r>
          </a:p>
          <a:p>
            <a:pPr lvl="1">
              <a:buClr>
                <a:srgbClr val="003D62"/>
              </a:buClr>
            </a:pPr>
            <a:r>
              <a:rPr lang="sr-Cyrl-RS" dirty="0" smtClean="0">
                <a:solidFill>
                  <a:srgbClr val="003D62"/>
                </a:solidFill>
              </a:rPr>
              <a:t>ендоскопија или радиографија са контрастом (поготово ако се сумња на настанак безоара, јер се таблете аспирина на нативном снимку не виде*)</a:t>
            </a:r>
          </a:p>
          <a:p>
            <a:pPr lvl="0">
              <a:buClr>
                <a:srgbClr val="003D62"/>
              </a:buClr>
            </a:pPr>
            <a:r>
              <a:rPr lang="sr-Cyrl-RS" dirty="0" smtClean="0">
                <a:solidFill>
                  <a:srgbClr val="003D62"/>
                </a:solidFill>
              </a:rPr>
              <a:t>Брзи тест (тзв. </a:t>
            </a:r>
            <a:r>
              <a:rPr lang="en-US" i="1" dirty="0" err="1" smtClean="0"/>
              <a:t>Trinder</a:t>
            </a:r>
            <a:r>
              <a:rPr lang="en-US" i="1" dirty="0" smtClean="0"/>
              <a:t> spot test</a:t>
            </a:r>
            <a:r>
              <a:rPr lang="sr-Cyrl-RS" b="1" dirty="0" smtClean="0"/>
              <a:t>)</a:t>
            </a:r>
            <a:endParaRPr lang="sr-Cyrl-RS" dirty="0" smtClean="0">
              <a:solidFill>
                <a:srgbClr val="003D62"/>
              </a:solidFill>
            </a:endParaRPr>
          </a:p>
          <a:p>
            <a:pPr lvl="1">
              <a:buClr>
                <a:srgbClr val="003D62"/>
              </a:buClr>
            </a:pPr>
            <a:r>
              <a:rPr lang="sr-Cyrl-RS" dirty="0" smtClean="0">
                <a:solidFill>
                  <a:srgbClr val="003D62"/>
                </a:solidFill>
              </a:rPr>
              <a:t>додавањем неколико капи 10% </a:t>
            </a:r>
            <a:r>
              <a:rPr lang="en-US" dirty="0" smtClean="0"/>
              <a:t>FeCl</a:t>
            </a:r>
            <a:r>
              <a:rPr lang="en-US" baseline="-25000" dirty="0" smtClean="0"/>
              <a:t>3</a:t>
            </a:r>
            <a:r>
              <a:rPr lang="sr-Cyrl-RS" dirty="0" smtClean="0"/>
              <a:t> у </a:t>
            </a:r>
            <a:r>
              <a:rPr lang="en-US" dirty="0" smtClean="0"/>
              <a:t>1 </a:t>
            </a:r>
            <a:r>
              <a:rPr lang="en-US" dirty="0" err="1" smtClean="0"/>
              <a:t>mL</a:t>
            </a:r>
            <a:r>
              <a:rPr lang="sr-Cyrl-RS" dirty="0" smtClean="0"/>
              <a:t> урина може се потврдити присуство салицилата, јер мешавина тренутно мења боју у љубичасто</a:t>
            </a:r>
          </a:p>
          <a:p>
            <a:pPr lvl="1">
              <a:buClr>
                <a:srgbClr val="003D62"/>
              </a:buClr>
            </a:pPr>
            <a:r>
              <a:rPr lang="sr-Cyrl-RS" dirty="0" smtClean="0"/>
              <a:t>тест није специфичан за тровање, јер и терапијске дозе аспирина такође доводе до промене боје</a:t>
            </a:r>
          </a:p>
          <a:p>
            <a:pPr lvl="0" algn="r">
              <a:buClr>
                <a:srgbClr val="003D62"/>
              </a:buClr>
              <a:buNone/>
            </a:pPr>
            <a:r>
              <a:rPr lang="sr-Cyrl-RS" sz="2100" dirty="0" smtClean="0">
                <a:solidFill>
                  <a:srgbClr val="003D62"/>
                </a:solidFill>
              </a:rPr>
              <a:t>* бизмут субсалицилат се види!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аспирином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лечење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824536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Принципи:</a:t>
            </a:r>
          </a:p>
          <a:p>
            <a:pPr lvl="1"/>
            <a:r>
              <a:rPr lang="sr-Cyrl-RS" dirty="0" smtClean="0"/>
              <a:t>стабилизација </a:t>
            </a:r>
            <a:r>
              <a:rPr lang="sr-Cyrl-RS" i="1" dirty="0" smtClean="0"/>
              <a:t>А</a:t>
            </a:r>
            <a:r>
              <a:rPr lang="en-US" i="1" dirty="0" smtClean="0"/>
              <a:t>BC </a:t>
            </a:r>
            <a:r>
              <a:rPr lang="en-US" dirty="0" smtClean="0"/>
              <a:t>(</a:t>
            </a:r>
            <a:r>
              <a:rPr lang="en-US" i="1" dirty="0" smtClean="0"/>
              <a:t>airway, breathing, circulation</a:t>
            </a:r>
            <a:r>
              <a:rPr lang="en-US" dirty="0" smtClean="0"/>
              <a:t>)</a:t>
            </a:r>
            <a:r>
              <a:rPr lang="sr-Cyrl-RS" dirty="0" smtClean="0"/>
              <a:t> </a:t>
            </a:r>
            <a:endParaRPr lang="en-US" dirty="0" smtClean="0"/>
          </a:p>
          <a:p>
            <a:pPr lvl="1"/>
            <a:r>
              <a:rPr lang="sr-Cyrl-RS" dirty="0" smtClean="0"/>
              <a:t>смањење апсорпције</a:t>
            </a:r>
          </a:p>
          <a:p>
            <a:pPr lvl="2"/>
            <a:r>
              <a:rPr lang="sr-Cyrl-RS" dirty="0" smtClean="0"/>
              <a:t>гастрична лаважа (до 1 сат након ингестије), активни угаљ 1</a:t>
            </a:r>
            <a:r>
              <a:rPr lang="en-US" dirty="0" smtClean="0"/>
              <a:t>g/kg</a:t>
            </a:r>
            <a:r>
              <a:rPr lang="sr-Cyrl-RS" dirty="0" smtClean="0"/>
              <a:t> телесне тежине (понављати више пута код тешких тровања, поготово ако је дошло до формирања безоара)</a:t>
            </a:r>
          </a:p>
          <a:p>
            <a:pPr lvl="1"/>
            <a:r>
              <a:rPr lang="sr-Cyrl-RS" dirty="0" smtClean="0"/>
              <a:t>убрзавање елиминације</a:t>
            </a:r>
          </a:p>
          <a:p>
            <a:pPr lvl="2"/>
            <a:r>
              <a:rPr lang="sr-Cyrl-RS" dirty="0" smtClean="0"/>
              <a:t>надокнада течности (</a:t>
            </a:r>
            <a:r>
              <a:rPr lang="en-US" dirty="0" smtClean="0"/>
              <a:t>10-20 </a:t>
            </a:r>
            <a:r>
              <a:rPr lang="en-US" dirty="0" err="1" smtClean="0"/>
              <a:t>mL</a:t>
            </a:r>
            <a:r>
              <a:rPr lang="en-US" dirty="0" smtClean="0"/>
              <a:t>/kg/h </a:t>
            </a:r>
            <a:r>
              <a:rPr lang="sr-Cyrl-RS" dirty="0" smtClean="0"/>
              <a:t>Рингера или физиолошког раствора до успостављања протока урина од 1</a:t>
            </a:r>
            <a:r>
              <a:rPr lang="en-US" dirty="0" smtClean="0"/>
              <a:t>- to 1.5-mL/kg/h</a:t>
            </a:r>
            <a:r>
              <a:rPr lang="sr-Cyrl-RS" dirty="0" smtClean="0"/>
              <a:t>), алкалинизација урина натријум бикарбонатом (интравенски болус од </a:t>
            </a:r>
            <a:r>
              <a:rPr lang="en-US" dirty="0" smtClean="0"/>
              <a:t>1 </a:t>
            </a:r>
            <a:r>
              <a:rPr lang="en-US" dirty="0" err="1" smtClean="0"/>
              <a:t>mEq</a:t>
            </a:r>
            <a:r>
              <a:rPr lang="en-US" dirty="0" smtClean="0"/>
              <a:t>/kg</a:t>
            </a:r>
            <a:r>
              <a:rPr lang="sr-Cyrl-RS" dirty="0" smtClean="0"/>
              <a:t>, даље интравенском инфузијом) до постизања рН урина преко 7,5</a:t>
            </a:r>
          </a:p>
          <a:p>
            <a:pPr lvl="1"/>
            <a:r>
              <a:rPr lang="sr-Cyrl-RS" dirty="0" smtClean="0"/>
              <a:t>корекција метаболичких абнормалности</a:t>
            </a:r>
          </a:p>
          <a:p>
            <a:pPr lvl="1"/>
            <a:r>
              <a:rPr lang="sr-Cyrl-RS" dirty="0" smtClean="0"/>
              <a:t>супортивне мере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>Предозирање аспирином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- лечење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824536"/>
          </a:xfrm>
        </p:spPr>
        <p:txBody>
          <a:bodyPr>
            <a:normAutofit/>
          </a:bodyPr>
          <a:lstStyle/>
          <a:p>
            <a:r>
              <a:rPr lang="sr-Cyrl-RS" dirty="0" smtClean="0"/>
              <a:t>Принципи:</a:t>
            </a:r>
          </a:p>
          <a:p>
            <a:pPr lvl="1"/>
            <a:r>
              <a:rPr lang="sr-Cyrl-RS" dirty="0" smtClean="0"/>
              <a:t>хемодијализа</a:t>
            </a:r>
          </a:p>
          <a:p>
            <a:pPr lvl="2"/>
            <a:r>
              <a:rPr lang="sr-Cyrl-RS" dirty="0" smtClean="0"/>
              <a:t>индикације: ниво салицилата преко </a:t>
            </a:r>
            <a:r>
              <a:rPr lang="en-US" dirty="0" smtClean="0"/>
              <a:t>1</a:t>
            </a:r>
            <a:r>
              <a:rPr lang="sr-Cyrl-RS" dirty="0" smtClean="0"/>
              <a:t>0</a:t>
            </a:r>
            <a:r>
              <a:rPr lang="en-US" dirty="0" smtClean="0"/>
              <a:t>0 mg/</a:t>
            </a:r>
            <a:r>
              <a:rPr lang="en-US" dirty="0" err="1" smtClean="0"/>
              <a:t>dL</a:t>
            </a:r>
            <a:r>
              <a:rPr lang="sr-Cyrl-RS" dirty="0" smtClean="0"/>
              <a:t> (код хроничног тровања преко 6</a:t>
            </a:r>
            <a:r>
              <a:rPr lang="en-US" dirty="0" smtClean="0"/>
              <a:t>0 mg/</a:t>
            </a:r>
            <a:r>
              <a:rPr lang="en-US" dirty="0" err="1" smtClean="0"/>
              <a:t>dL</a:t>
            </a:r>
            <a:r>
              <a:rPr lang="sr-Cyrl-RS" dirty="0" smtClean="0"/>
              <a:t>), рефрактерна ацидоза, кома или конвулзије, некардиогени едем плућа, акутна инсуфицијенција бубрега, преоптерећење течношћу</a:t>
            </a:r>
          </a:p>
          <a:p>
            <a:pPr lvl="1"/>
            <a:r>
              <a:rPr lang="sr-Cyrl-RS" dirty="0" smtClean="0"/>
              <a:t>хемоперфузија</a:t>
            </a:r>
          </a:p>
          <a:p>
            <a:pPr lvl="2"/>
            <a:r>
              <a:rPr lang="sr-Cyrl-RS" dirty="0" smtClean="0"/>
              <a:t>ефикасна алтернатива хемодијализи</a:t>
            </a:r>
          </a:p>
          <a:p>
            <a:pPr lvl="1"/>
            <a:r>
              <a:rPr lang="sr-Cyrl-RS" dirty="0" smtClean="0"/>
              <a:t>антидот не постоји!</a:t>
            </a:r>
          </a:p>
          <a:p>
            <a:endParaRPr lang="sr-Cyrl-R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РЕНАЛНА КОЛИКА</a:t>
            </a: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73587"/>
          </a:xfrm>
        </p:spPr>
        <p:txBody>
          <a:bodyPr/>
          <a:lstStyle/>
          <a:p>
            <a:pPr marL="381000" indent="-381000"/>
            <a:r>
              <a:rPr lang="sr-Cyrl-CS"/>
              <a:t>Клиничка слика - фазе</a:t>
            </a:r>
          </a:p>
          <a:p>
            <a:pPr marL="725488" lvl="1" indent="-381000"/>
            <a:r>
              <a:rPr lang="sr-Cyrl-CS"/>
              <a:t>Почетна фаза</a:t>
            </a:r>
          </a:p>
          <a:p>
            <a:pPr lvl="2"/>
            <a:r>
              <a:rPr lang="sr-Cyrl-CS"/>
              <a:t>Типично почиње рано ујутру или током ноћи, бол достиже максимум за ½ до 2 сата</a:t>
            </a:r>
          </a:p>
          <a:p>
            <a:pPr marL="725488" lvl="1" indent="-381000"/>
            <a:r>
              <a:rPr lang="sr-Cyrl-CS"/>
              <a:t>Фаза константног бола</a:t>
            </a:r>
          </a:p>
          <a:p>
            <a:pPr lvl="2"/>
            <a:r>
              <a:rPr lang="sr-Cyrl-CS"/>
              <a:t>Бол је, након достизања максимума, константан у наредних 4 до 12 сати</a:t>
            </a:r>
          </a:p>
          <a:p>
            <a:pPr marL="725488" lvl="1" indent="-381000"/>
            <a:r>
              <a:rPr lang="sr-Cyrl-CS"/>
              <a:t>Фаза олакшања</a:t>
            </a:r>
          </a:p>
          <a:p>
            <a:pPr lvl="2"/>
            <a:r>
              <a:rPr lang="sr-Cyrl-CS"/>
              <a:t>Бол релативно брзо попушта, спонтано или након примене аналгетика, у току 1.5 до 3 сата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РЕНАЛНА КОЛИКА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9AC0EA"/>
              </a:buClr>
              <a:buSzPct val="65000"/>
              <a:buFont typeface="Wingdings" pitchFamily="2" charset="2"/>
              <a:buChar char="n"/>
            </a:pPr>
            <a:r>
              <a:rPr lang="sr-Cyrl-CS" dirty="0" smtClean="0">
                <a:solidFill>
                  <a:srgbClr val="003D62"/>
                </a:solidFill>
                <a:ea typeface="新細明體" pitchFamily="18" charset="-120"/>
                <a:cs typeface="Segoe UI Semibold" pitchFamily="34" charset="0"/>
              </a:rPr>
              <a:t>Дијагноза</a:t>
            </a:r>
            <a:endParaRPr lang="en-US" dirty="0" smtClean="0">
              <a:solidFill>
                <a:srgbClr val="003D62"/>
              </a:solidFill>
              <a:ea typeface="新細明體" pitchFamily="18" charset="-120"/>
              <a:cs typeface="Segoe UI Semibold" pitchFamily="34" charset="0"/>
            </a:endParaRPr>
          </a:p>
          <a:p>
            <a:pPr lvl="1">
              <a:buClr>
                <a:srgbClr val="9AC0EA"/>
              </a:buClr>
              <a:buSzPct val="65000"/>
              <a:buFont typeface="Wingdings" pitchFamily="2" charset="2"/>
              <a:buChar char="n"/>
            </a:pPr>
            <a:r>
              <a:rPr lang="sr-Cyrl-CS" dirty="0" smtClean="0">
                <a:solidFill>
                  <a:srgbClr val="003D62"/>
                </a:solidFill>
                <a:cs typeface="Segoe UI Semibold" pitchFamily="34" charset="0"/>
              </a:rPr>
              <a:t>Клиничка!</a:t>
            </a:r>
            <a:endParaRPr lang="en-US" dirty="0" smtClean="0">
              <a:solidFill>
                <a:srgbClr val="003D62"/>
              </a:solidFill>
              <a:cs typeface="Segoe UI Semibold" pitchFamily="34" charset="0"/>
            </a:endParaRPr>
          </a:p>
          <a:p>
            <a:pPr lvl="1">
              <a:buClr>
                <a:srgbClr val="9AC0EA"/>
              </a:buClr>
              <a:buSzPct val="65000"/>
              <a:buFont typeface="Wingdings" pitchFamily="2" charset="2"/>
              <a:buChar char="n"/>
            </a:pPr>
            <a:r>
              <a:rPr lang="sr-Cyrl-CS" dirty="0" smtClean="0">
                <a:solidFill>
                  <a:srgbClr val="003D62"/>
                </a:solidFill>
                <a:cs typeface="Segoe UI Semibold" pitchFamily="34" charset="0"/>
              </a:rPr>
              <a:t>Потврда дијагнозе:</a:t>
            </a:r>
            <a:endParaRPr lang="en-US" dirty="0" smtClean="0">
              <a:solidFill>
                <a:srgbClr val="003D62"/>
              </a:solidFill>
              <a:cs typeface="Segoe UI Semibold" pitchFamily="34" charset="0"/>
            </a:endParaRPr>
          </a:p>
          <a:p>
            <a:pPr lvl="2">
              <a:buClr>
                <a:srgbClr val="9AC0EA"/>
              </a:buClr>
              <a:buSzPct val="65000"/>
              <a:buFont typeface="Wingdings" pitchFamily="2" charset="2"/>
              <a:buChar char="n"/>
            </a:pPr>
            <a:r>
              <a:rPr lang="sr-Cyrl-CS" sz="2000" dirty="0" smtClean="0">
                <a:solidFill>
                  <a:srgbClr val="003D62"/>
                </a:solidFill>
                <a:cs typeface="Segoe UI Semibold" pitchFamily="34" charset="0"/>
              </a:rPr>
              <a:t>Лабораторијска анализа урина</a:t>
            </a:r>
            <a:endParaRPr lang="en-US" sz="2000" dirty="0" smtClean="0">
              <a:solidFill>
                <a:srgbClr val="003D62"/>
              </a:solidFill>
              <a:cs typeface="Segoe UI Semibold" pitchFamily="34" charset="0"/>
            </a:endParaRPr>
          </a:p>
          <a:p>
            <a:pPr lvl="2">
              <a:buClr>
                <a:srgbClr val="9AC0EA"/>
              </a:buClr>
              <a:buSzPct val="65000"/>
              <a:buFont typeface="Wingdings" pitchFamily="2" charset="2"/>
              <a:buChar char="n"/>
            </a:pPr>
            <a:r>
              <a:rPr lang="sr-Cyrl-CS" sz="2000" dirty="0" smtClean="0">
                <a:solidFill>
                  <a:srgbClr val="003D62"/>
                </a:solidFill>
                <a:cs typeface="Segoe UI Semibold" pitchFamily="34" charset="0"/>
              </a:rPr>
              <a:t>Радиографија, ултразвук, </a:t>
            </a:r>
            <a:r>
              <a:rPr lang="en-US" sz="2000" dirty="0" smtClean="0">
                <a:solidFill>
                  <a:srgbClr val="003D62"/>
                </a:solidFill>
                <a:cs typeface="Segoe UI Semibold" pitchFamily="34" charset="0"/>
              </a:rPr>
              <a:t>CT</a:t>
            </a:r>
            <a:r>
              <a:rPr lang="sr-Cyrl-CS" sz="2000" dirty="0" smtClean="0">
                <a:solidFill>
                  <a:srgbClr val="003D62"/>
                </a:solidFill>
                <a:cs typeface="Segoe UI Semibold" pitchFamily="34" charset="0"/>
              </a:rPr>
              <a:t>, интравенска пиелографија, </a:t>
            </a:r>
            <a:r>
              <a:rPr lang="en-US" sz="2000" dirty="0" smtClean="0">
                <a:solidFill>
                  <a:srgbClr val="003D62"/>
                </a:solidFill>
                <a:cs typeface="Segoe UI Semibold" pitchFamily="34" charset="0"/>
              </a:rPr>
              <a:t>MRI</a:t>
            </a:r>
          </a:p>
          <a:p>
            <a:pPr>
              <a:buClr>
                <a:srgbClr val="9AC0EA"/>
              </a:buClr>
              <a:buSzPct val="65000"/>
              <a:buFont typeface="Wingdings" pitchFamily="2" charset="2"/>
              <a:buChar char="n"/>
            </a:pPr>
            <a:r>
              <a:rPr lang="sr-Cyrl-CS" dirty="0" smtClean="0">
                <a:solidFill>
                  <a:srgbClr val="003D62"/>
                </a:solidFill>
                <a:ea typeface="新細明體" pitchFamily="18" charset="-120"/>
                <a:cs typeface="Segoe UI Semibold" pitchFamily="34" charset="0"/>
              </a:rPr>
              <a:t>Диференцијална дијагноза</a:t>
            </a:r>
          </a:p>
          <a:p>
            <a:pPr marL="669925" lvl="1" indent="-325438">
              <a:buClr>
                <a:srgbClr val="81ABCB"/>
              </a:buClr>
              <a:buSzPct val="65000"/>
              <a:buFont typeface="Wingdings" pitchFamily="2" charset="2"/>
              <a:buChar char="§"/>
            </a:pPr>
            <a:r>
              <a:rPr lang="sr-Cyrl-CS" sz="2000" dirty="0" smtClean="0">
                <a:solidFill>
                  <a:srgbClr val="003D62"/>
                </a:solidFill>
                <a:cs typeface="Segoe UI Semibold" pitchFamily="34" charset="0"/>
              </a:rPr>
              <a:t>Анеуризма абдоминалне аорте, пиелонефритис, апсцес бубрега, опструкција уретера тромбом, херпес зостер, бол у мишићима леђа, плеуритис и пнеумониа, радикулитис, ретроперитонеална фиброза, стриктуре уретера, акутни инфаркт бубрега, ектопична трудноћа, ендометриоза, руптура цисте јајника, торзија јајника, запаљенски процес у малој карлици, трудноћа</a:t>
            </a:r>
            <a:endParaRPr lang="en-US" sz="2000" dirty="0">
              <a:solidFill>
                <a:srgbClr val="003D62"/>
              </a:solidFill>
              <a:cs typeface="Segoe UI Semi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РЕНАЛНА КОЛИКА</a:t>
            </a:r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30725"/>
          </a:xfrm>
        </p:spPr>
        <p:txBody>
          <a:bodyPr/>
          <a:lstStyle/>
          <a:p>
            <a:r>
              <a:rPr lang="sr-Cyrl-CS" dirty="0"/>
              <a:t>Лечење</a:t>
            </a:r>
          </a:p>
          <a:p>
            <a:pPr lvl="1"/>
            <a:r>
              <a:rPr lang="sr-Cyrl-CS" dirty="0"/>
              <a:t>Примена аналгетика и антиеметика, евентуално антидиуретика, и ''просејавање'' урина! </a:t>
            </a:r>
          </a:p>
          <a:p>
            <a:pPr lvl="1"/>
            <a:r>
              <a:rPr lang="sr-Cyrl-CS" dirty="0"/>
              <a:t>Хируршка интервенција</a:t>
            </a:r>
          </a:p>
          <a:p>
            <a:pPr lvl="1"/>
            <a:endParaRPr lang="sr-Cyrl-CS" dirty="0"/>
          </a:p>
          <a:p>
            <a:pPr lvl="1"/>
            <a:r>
              <a:rPr lang="sr-Cyrl-CS" b="1" dirty="0">
                <a:solidFill>
                  <a:srgbClr val="A50021"/>
                </a:solidFill>
              </a:rPr>
              <a:t>Хоспитализација је обавезна</a:t>
            </a:r>
            <a:r>
              <a:rPr lang="sr-Cyrl-CS" dirty="0"/>
              <a:t> уколико:</a:t>
            </a:r>
          </a:p>
          <a:p>
            <a:pPr lvl="2"/>
            <a:r>
              <a:rPr lang="sr-Cyrl-CS" dirty="0"/>
              <a:t>Орална аналгезија није довољна</a:t>
            </a:r>
          </a:p>
          <a:p>
            <a:pPr lvl="2"/>
            <a:r>
              <a:rPr lang="sr-Cyrl-CS" dirty="0"/>
              <a:t>У питању је једини и/или трансплантирани бубрег</a:t>
            </a:r>
          </a:p>
          <a:p>
            <a:pPr lvl="2"/>
            <a:r>
              <a:rPr lang="sr-Cyrl-CS" dirty="0"/>
              <a:t>Постоји уринарна инфекција, повишена температура, сепса или пионефроза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РЕНАЛНА КОЛИКА</a:t>
            </a: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Лекови</a:t>
            </a:r>
          </a:p>
          <a:p>
            <a:pPr lvl="1">
              <a:lnSpc>
                <a:spcPct val="90000"/>
              </a:lnSpc>
            </a:pPr>
            <a:r>
              <a:rPr lang="sr-Cyrl-CS"/>
              <a:t>Аналгетици</a:t>
            </a:r>
            <a:r>
              <a:rPr lang="sr-Cyrl-CS">
                <a:cs typeface="Arial" charset="0"/>
              </a:rPr>
              <a:t> </a:t>
            </a:r>
          </a:p>
          <a:p>
            <a:pPr lvl="2">
              <a:lnSpc>
                <a:spcPct val="90000"/>
              </a:lnSpc>
            </a:pPr>
            <a:r>
              <a:rPr lang="sr-Cyrl-CS">
                <a:cs typeface="Arial" charset="0"/>
              </a:rPr>
              <a:t>Парацетамол</a:t>
            </a:r>
          </a:p>
          <a:p>
            <a:pPr lvl="2">
              <a:lnSpc>
                <a:spcPct val="90000"/>
              </a:lnSpc>
            </a:pPr>
            <a:r>
              <a:rPr lang="sr-Cyrl-CS">
                <a:cs typeface="Arial" charset="0"/>
              </a:rPr>
              <a:t>Опиоиди: морфин, меперидин </a:t>
            </a:r>
          </a:p>
          <a:p>
            <a:pPr lvl="2">
              <a:lnSpc>
                <a:spcPct val="90000"/>
              </a:lnSpc>
            </a:pPr>
            <a:r>
              <a:rPr lang="sr-Cyrl-CS">
                <a:cs typeface="Arial" charset="0"/>
              </a:rPr>
              <a:t>НСАИЛ: кеторолак</a:t>
            </a:r>
          </a:p>
          <a:p>
            <a:pPr lvl="2">
              <a:lnSpc>
                <a:spcPct val="90000"/>
              </a:lnSpc>
            </a:pPr>
            <a:r>
              <a:rPr lang="sr-Cyrl-CS">
                <a:cs typeface="Arial" charset="0"/>
              </a:rPr>
              <a:t>Нифедипин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CS"/>
              <a:t>Антиеметици</a:t>
            </a:r>
            <a:endParaRPr lang="sr-Cyrl-CS">
              <a:cs typeface="Arial" charset="0"/>
            </a:endParaRPr>
          </a:p>
          <a:p>
            <a:pPr lvl="2">
              <a:lnSpc>
                <a:spcPct val="90000"/>
              </a:lnSpc>
            </a:pPr>
            <a:r>
              <a:rPr lang="sr-Cyrl-CS">
                <a:cs typeface="Arial" charset="0"/>
              </a:rPr>
              <a:t>Метоклопрамид, прометазин, прохлорфеназин</a:t>
            </a:r>
          </a:p>
          <a:p>
            <a:pPr lvl="2">
              <a:lnSpc>
                <a:spcPct val="90000"/>
              </a:lnSpc>
            </a:pPr>
            <a:endParaRPr lang="sr-Cyrl-CS">
              <a:cs typeface="Arial" charset="0"/>
            </a:endParaRPr>
          </a:p>
          <a:p>
            <a:pPr lvl="1">
              <a:lnSpc>
                <a:spcPct val="90000"/>
              </a:lnSpc>
            </a:pPr>
            <a:r>
              <a:rPr lang="sr-Cyrl-CS"/>
              <a:t>Антидиуретици (дезмопресин)</a:t>
            </a:r>
          </a:p>
          <a:p>
            <a:pPr lvl="1">
              <a:lnSpc>
                <a:spcPct val="90000"/>
              </a:lnSpc>
            </a:pPr>
            <a:r>
              <a:rPr lang="sr-Cyrl-CS"/>
              <a:t>Кортикостероиди (преднизон)</a:t>
            </a:r>
          </a:p>
          <a:p>
            <a:pPr lvl="1">
              <a:lnSpc>
                <a:spcPct val="90000"/>
              </a:lnSpc>
            </a:pPr>
            <a:r>
              <a:rPr lang="sr-Cyrl-CS"/>
              <a:t>Антибиотици (сулфаметоксазол-триметоприм)</a:t>
            </a:r>
            <a:endParaRPr lang="el-GR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РЕНАЛНА КОЛИКА</a:t>
            </a: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62571"/>
            <a:ext cx="8507412" cy="4530725"/>
          </a:xfrm>
        </p:spPr>
        <p:txBody>
          <a:bodyPr>
            <a:normAutofit fontScale="92500" lnSpcReduction="20000"/>
          </a:bodyPr>
          <a:lstStyle/>
          <a:p>
            <a:r>
              <a:rPr lang="sr-Cyrl-CS" dirty="0"/>
              <a:t>Препоручени режим медикаментозног лечења:</a:t>
            </a:r>
          </a:p>
          <a:p>
            <a:pPr lvl="1"/>
            <a:r>
              <a:rPr lang="sr-Cyrl-CS" dirty="0"/>
              <a:t>Кеторолак </a:t>
            </a:r>
          </a:p>
          <a:p>
            <a:pPr lvl="2"/>
            <a:r>
              <a:rPr lang="sr-Cyrl-CS" dirty="0"/>
              <a:t>10mg </a:t>
            </a:r>
            <a:r>
              <a:rPr lang="en-US" i="1" dirty="0"/>
              <a:t>per </a:t>
            </a:r>
            <a:r>
              <a:rPr lang="en-US" i="1" dirty="0" err="1"/>
              <a:t>os</a:t>
            </a:r>
            <a:r>
              <a:rPr lang="sr-Cyrl-CS" dirty="0"/>
              <a:t> 6 сати током 5 дана</a:t>
            </a:r>
          </a:p>
          <a:p>
            <a:pPr lvl="1"/>
            <a:r>
              <a:rPr lang="sr-Cyrl-CS" dirty="0"/>
              <a:t>Нифедипин </a:t>
            </a:r>
          </a:p>
          <a:p>
            <a:pPr lvl="2"/>
            <a:r>
              <a:rPr lang="sr-Cyrl-CS" dirty="0"/>
              <a:t>30mg/дан </a:t>
            </a:r>
            <a:r>
              <a:rPr lang="en-US" i="1" dirty="0"/>
              <a:t>per </a:t>
            </a:r>
            <a:r>
              <a:rPr lang="en-US" i="1" dirty="0" err="1"/>
              <a:t>os</a:t>
            </a:r>
            <a:r>
              <a:rPr lang="sr-Cyrl-CS" dirty="0"/>
              <a:t> током 7 дана</a:t>
            </a:r>
          </a:p>
          <a:p>
            <a:pPr lvl="1"/>
            <a:r>
              <a:rPr lang="sr-Cyrl-CS" dirty="0"/>
              <a:t>Преднизон </a:t>
            </a:r>
          </a:p>
          <a:p>
            <a:pPr lvl="2"/>
            <a:r>
              <a:rPr lang="sr-Cyrl-CS" dirty="0"/>
              <a:t>20mg </a:t>
            </a:r>
            <a:r>
              <a:rPr lang="en-US" i="1" dirty="0"/>
              <a:t>per </a:t>
            </a:r>
            <a:r>
              <a:rPr lang="en-US" i="1" dirty="0" err="1"/>
              <a:t>os</a:t>
            </a:r>
            <a:r>
              <a:rPr lang="sr-Cyrl-CS" dirty="0"/>
              <a:t> на 12 сати током 5 дана</a:t>
            </a:r>
          </a:p>
          <a:p>
            <a:pPr lvl="1"/>
            <a:r>
              <a:rPr lang="sr-Cyrl-CS" dirty="0"/>
              <a:t>Сулфаметоксазол-триметоприм </a:t>
            </a:r>
          </a:p>
          <a:p>
            <a:pPr lvl="2"/>
            <a:r>
              <a:rPr lang="sr-Cyrl-CS" dirty="0"/>
              <a:t>1 таблета дневно током 7 дана</a:t>
            </a:r>
          </a:p>
          <a:p>
            <a:pPr lvl="1"/>
            <a:r>
              <a:rPr lang="sr-Cyrl-CS" dirty="0"/>
              <a:t>Парацетамол </a:t>
            </a:r>
          </a:p>
          <a:p>
            <a:pPr lvl="2"/>
            <a:r>
              <a:rPr lang="sr-Cyrl-CS" dirty="0"/>
              <a:t>500-1000mg на 6 сати током 7 дана</a:t>
            </a:r>
          </a:p>
          <a:p>
            <a:pPr lvl="1"/>
            <a:r>
              <a:rPr lang="sr-Cyrl-CS" dirty="0"/>
              <a:t>Опиоиди 	</a:t>
            </a:r>
          </a:p>
          <a:p>
            <a:pPr lvl="2"/>
            <a:r>
              <a:rPr lang="en-US" i="1" dirty="0"/>
              <a:t>per </a:t>
            </a:r>
            <a:r>
              <a:rPr lang="en-US" i="1" dirty="0" err="1"/>
              <a:t>os</a:t>
            </a:r>
            <a:r>
              <a:rPr lang="sr-Cyrl-CS" i="1" dirty="0"/>
              <a:t> </a:t>
            </a:r>
            <a:r>
              <a:rPr lang="sr-Cyrl-CS" dirty="0"/>
              <a:t>по потреби </a:t>
            </a:r>
          </a:p>
          <a:p>
            <a:pPr lvl="1"/>
            <a:r>
              <a:rPr lang="sr-Cyrl-CS" dirty="0"/>
              <a:t>Прохлофеназин </a:t>
            </a:r>
          </a:p>
          <a:p>
            <a:pPr lvl="2"/>
            <a:r>
              <a:rPr lang="sr-Cyrl-CS" dirty="0"/>
              <a:t>супозиторије по потреби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8">
      <a:dk1>
        <a:srgbClr val="003D62"/>
      </a:dk1>
      <a:lt1>
        <a:srgbClr val="FFFFFF"/>
      </a:lt1>
      <a:dk2>
        <a:srgbClr val="006699"/>
      </a:dk2>
      <a:lt2>
        <a:srgbClr val="C8D1DA"/>
      </a:lt2>
      <a:accent1>
        <a:srgbClr val="9AC0EA"/>
      </a:accent1>
      <a:accent2>
        <a:srgbClr val="80C3C8"/>
      </a:accent2>
      <a:accent3>
        <a:srgbClr val="FFFFFF"/>
      </a:accent3>
      <a:accent4>
        <a:srgbClr val="003353"/>
      </a:accent4>
      <a:accent5>
        <a:srgbClr val="CADCF3"/>
      </a:accent5>
      <a:accent6>
        <a:srgbClr val="73B0B5"/>
      </a:accent6>
      <a:hlink>
        <a:srgbClr val="81ABCB"/>
      </a:hlink>
      <a:folHlink>
        <a:srgbClr val="B6CBD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2851</TotalTime>
  <Words>3477</Words>
  <Application>Microsoft Office PowerPoint</Application>
  <PresentationFormat>On-screen Show (4:3)</PresentationFormat>
  <Paragraphs>355</Paragraphs>
  <Slides>42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Blueprint</vt:lpstr>
      <vt:lpstr>ВЕЖБЕ: ПРИМЕНА НСАИЛ И ПАРАЦЕТАМОЛА У ТЕРАПИЈИ БОЛА клинички проблеми: 1. Ренална колика 2. Мигрена 3. Предозирање парацетамолом 4. Предозирање аспирином</vt:lpstr>
      <vt:lpstr>Slide 2</vt:lpstr>
      <vt:lpstr>РЕНАЛНА КОЛИКА</vt:lpstr>
      <vt:lpstr>РЕНАЛНА КОЛИКА</vt:lpstr>
      <vt:lpstr>РЕНАЛНА КОЛИКА</vt:lpstr>
      <vt:lpstr>РЕНАЛНА КОЛИКА</vt:lpstr>
      <vt:lpstr>РЕНАЛНА КОЛИКА</vt:lpstr>
      <vt:lpstr>РЕНАЛНА КОЛИКА</vt:lpstr>
      <vt:lpstr>РЕНАЛНА КОЛИКА</vt:lpstr>
      <vt:lpstr>Slide 10</vt:lpstr>
      <vt:lpstr>ГЛАВОБОЉА</vt:lpstr>
      <vt:lpstr>МИГРЕНА</vt:lpstr>
      <vt:lpstr>МИГРЕНА</vt:lpstr>
      <vt:lpstr>МИГРЕНА</vt:lpstr>
      <vt:lpstr>МИГРЕНА</vt:lpstr>
      <vt:lpstr>МИГРЕНА</vt:lpstr>
      <vt:lpstr>МИГРЕНА</vt:lpstr>
      <vt:lpstr>МИГРЕНА</vt:lpstr>
      <vt:lpstr>МИГРЕНА</vt:lpstr>
      <vt:lpstr>МИГРЕНА</vt:lpstr>
      <vt:lpstr>МИГРЕНА</vt:lpstr>
      <vt:lpstr>Slide 22</vt:lpstr>
      <vt:lpstr>Предозирање парацетамолом -епидемиологија -</vt:lpstr>
      <vt:lpstr>Предозирање парацетамолом - епидемиологија -</vt:lpstr>
      <vt:lpstr>Предозирање парацетамолом -фазе и клиничка слика -</vt:lpstr>
      <vt:lpstr>Предозирање парацетамолом  - диференцијалне дијагнозе -</vt:lpstr>
      <vt:lpstr>Предозирање парацетамолом  - дијагностика -</vt:lpstr>
      <vt:lpstr>Румак-Метју номограм</vt:lpstr>
      <vt:lpstr>Предозирање парацетамолом - дијагностика -</vt:lpstr>
      <vt:lpstr>Предозирање парацетамолом - лечење -</vt:lpstr>
      <vt:lpstr>Предозирање парацетамолом - примена N-ацетил-цистеин-а-</vt:lpstr>
      <vt:lpstr>Slide 32</vt:lpstr>
      <vt:lpstr>Предозирање аспирином -епидемиологија -</vt:lpstr>
      <vt:lpstr>Предозирање аспирином -фазе електролитног дисбаланса -</vt:lpstr>
      <vt:lpstr>Предозирање аспирином - клиничка слика и знаци -</vt:lpstr>
      <vt:lpstr>Предозирање аспирином - симптоми и знаци -</vt:lpstr>
      <vt:lpstr>Предозирање аспирином - диференцијалне дијагнозе -</vt:lpstr>
      <vt:lpstr>Предозирање аспирином - дијагностика -</vt:lpstr>
      <vt:lpstr>Данов номограм</vt:lpstr>
      <vt:lpstr>Предозирање аспирином - дијагностика -</vt:lpstr>
      <vt:lpstr>Предозирање аспирином - лечење -</vt:lpstr>
      <vt:lpstr>Предозирање аспирином - лечење -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Natasa</dc:creator>
  <cp:lastModifiedBy>Natasa</cp:lastModifiedBy>
  <cp:revision>86</cp:revision>
  <dcterms:created xsi:type="dcterms:W3CDTF">2019-10-23T10:10:25Z</dcterms:created>
  <dcterms:modified xsi:type="dcterms:W3CDTF">2020-12-07T15:17:53Z</dcterms:modified>
</cp:coreProperties>
</file>